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4"/>
  </p:notesMasterIdLst>
  <p:sldIdLst>
    <p:sldId id="256" r:id="rId2"/>
    <p:sldId id="307" r:id="rId3"/>
    <p:sldId id="308" r:id="rId4"/>
    <p:sldId id="258" r:id="rId5"/>
    <p:sldId id="259" r:id="rId6"/>
    <p:sldId id="257" r:id="rId7"/>
    <p:sldId id="310" r:id="rId8"/>
    <p:sldId id="292" r:id="rId9"/>
    <p:sldId id="316" r:id="rId10"/>
    <p:sldId id="293" r:id="rId11"/>
    <p:sldId id="315" r:id="rId12"/>
    <p:sldId id="317" r:id="rId13"/>
    <p:sldId id="318" r:id="rId14"/>
    <p:sldId id="322" r:id="rId15"/>
    <p:sldId id="278" r:id="rId16"/>
    <p:sldId id="287" r:id="rId17"/>
    <p:sldId id="288" r:id="rId18"/>
    <p:sldId id="295" r:id="rId19"/>
    <p:sldId id="312" r:id="rId20"/>
    <p:sldId id="321" r:id="rId21"/>
    <p:sldId id="320" r:id="rId22"/>
    <p:sldId id="276" r:id="rId23"/>
  </p:sldIdLst>
  <p:sldSz cx="9144000" cy="5143500" type="screen16x9"/>
  <p:notesSz cx="6735763" cy="9866313"/>
  <p:defaultTextStyle>
    <a:defPPr>
      <a:defRPr lang="en-US"/>
    </a:defPPr>
    <a:lvl1pPr marL="0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0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6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8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9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32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554">
          <p15:clr>
            <a:srgbClr val="A4A3A4"/>
          </p15:clr>
        </p15:guide>
        <p15:guide id="3" orient="horz" pos="872">
          <p15:clr>
            <a:srgbClr val="A4A3A4"/>
          </p15:clr>
        </p15:guide>
        <p15:guide id="4" orient="horz" pos="3117">
          <p15:clr>
            <a:srgbClr val="A4A3A4"/>
          </p15:clr>
        </p15:guide>
        <p15:guide id="5" orient="horz" pos="305">
          <p15:clr>
            <a:srgbClr val="A4A3A4"/>
          </p15:clr>
        </p15:guide>
        <p15:guide id="6" orient="horz" pos="3026">
          <p15:clr>
            <a:srgbClr val="A4A3A4"/>
          </p15:clr>
        </p15:guide>
        <p15:guide id="7" orient="horz" pos="1892">
          <p15:clr>
            <a:srgbClr val="A4A3A4"/>
          </p15:clr>
        </p15:guide>
        <p15:guide id="8" orient="horz" pos="1212">
          <p15:clr>
            <a:srgbClr val="A4A3A4"/>
          </p15:clr>
        </p15:guide>
        <p15:guide id="9" orient="horz" pos="2550">
          <p15:clr>
            <a:srgbClr val="A4A3A4"/>
          </p15:clr>
        </p15:guide>
        <p15:guide id="10" pos="4377">
          <p15:clr>
            <a:srgbClr val="A4A3A4"/>
          </p15:clr>
        </p15:guide>
        <p15:guide id="11" pos="363">
          <p15:clr>
            <a:srgbClr val="A4A3A4"/>
          </p15:clr>
        </p15:guide>
        <p15:guide id="12" pos="5397">
          <p15:clr>
            <a:srgbClr val="A4A3A4"/>
          </p15:clr>
        </p15:guide>
        <p15:guide id="13" pos="1292">
          <p15:clr>
            <a:srgbClr val="A4A3A4"/>
          </p15:clr>
        </p15:guide>
        <p15:guide id="14" pos="1224">
          <p15:clr>
            <a:srgbClr val="A4A3A4"/>
          </p15:clr>
        </p15:guide>
        <p15:guide id="15" pos="3696">
          <p15:clr>
            <a:srgbClr val="A4A3A4"/>
          </p15:clr>
        </p15:guide>
        <p15:guide id="16" pos="3969">
          <p15:clr>
            <a:srgbClr val="A4A3A4"/>
          </p15:clr>
        </p15:guide>
        <p15:guide id="17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en Ffion" initials="GF" lastIdx="1" clrIdx="0">
    <p:extLst>
      <p:ext uri="{19B8F6BF-5375-455C-9EA6-DF929625EA0E}">
        <p15:presenceInfo xmlns:p15="http://schemas.microsoft.com/office/powerpoint/2012/main" userId="S-1-5-21-495394234-389925317-1365242217-728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97FF"/>
    <a:srgbClr val="007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72890" autoAdjust="0"/>
  </p:normalViewPr>
  <p:slideViewPr>
    <p:cSldViewPr showGuides="1">
      <p:cViewPr varScale="1">
        <p:scale>
          <a:sx n="103" d="100"/>
          <a:sy n="103" d="100"/>
        </p:scale>
        <p:origin x="108" y="126"/>
      </p:cViewPr>
      <p:guideLst>
        <p:guide orient="horz" pos="1620"/>
        <p:guide orient="horz" pos="554"/>
        <p:guide orient="horz" pos="872"/>
        <p:guide orient="horz" pos="3117"/>
        <p:guide orient="horz" pos="305"/>
        <p:guide orient="horz" pos="3026"/>
        <p:guide orient="horz" pos="1892"/>
        <p:guide orient="horz" pos="1212"/>
        <p:guide orient="horz" pos="2550"/>
        <p:guide pos="4377"/>
        <p:guide pos="363"/>
        <p:guide pos="5397"/>
        <p:guide pos="1292"/>
        <p:guide pos="1224"/>
        <p:guide pos="3696"/>
        <p:guide pos="3969"/>
        <p:guide pos="2880"/>
      </p:guideLst>
    </p:cSldViewPr>
  </p:slideViewPr>
  <p:outlineViewPr>
    <p:cViewPr>
      <p:scale>
        <a:sx n="33" d="100"/>
        <a:sy n="33" d="100"/>
      </p:scale>
      <p:origin x="0" y="-118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24"/>
    </p:cViewPr>
  </p:sorterViewPr>
  <p:notesViewPr>
    <p:cSldViewPr>
      <p:cViewPr varScale="1">
        <p:scale>
          <a:sx n="53" d="100"/>
          <a:sy n="53" d="100"/>
        </p:scale>
        <p:origin x="294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6C265-7B80-49FE-AE49-DFE500AA6320}" type="datetimeFigureOut">
              <a:rPr lang="en-GB" smtClean="0"/>
              <a:t>20/09/2016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96A12-B6BC-4147-A692-E3DE588FB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5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defTabSz="409575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buFontTx/>
              <a:buChar char="-"/>
            </a:pPr>
            <a:r>
              <a:rPr lang="en-GB" sz="1200" dirty="0" smtClean="0">
                <a:solidFill>
                  <a:schemeClr val="bg1"/>
                </a:solidFill>
                <a:ea typeface="TypMed Regular"/>
                <a:cs typeface="TypMed Regular"/>
                <a:sym typeface="TypMed Regular"/>
              </a:rPr>
              <a:t>First data available</a:t>
            </a:r>
          </a:p>
          <a:p>
            <a:pPr marL="285750" indent="-285750" defTabSz="409575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buFontTx/>
              <a:buChar char="-"/>
            </a:pPr>
            <a:r>
              <a:rPr lang="en-GB" sz="1200" dirty="0" smtClean="0">
                <a:solidFill>
                  <a:schemeClr val="bg1"/>
                </a:solidFill>
                <a:ea typeface="TypMed Regular"/>
                <a:cs typeface="TypMed Regular"/>
                <a:sym typeface="TypMed Regular"/>
              </a:rPr>
              <a:t>Dec 23 – 1 in 6 month storm</a:t>
            </a:r>
          </a:p>
          <a:p>
            <a:pPr marL="285750" indent="-285750" defTabSz="409575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buFontTx/>
              <a:buChar char="-"/>
            </a:pPr>
            <a:r>
              <a:rPr lang="en-GB" sz="1200" dirty="0" smtClean="0">
                <a:solidFill>
                  <a:schemeClr val="bg1"/>
                </a:solidFill>
                <a:ea typeface="TypMed Regular"/>
                <a:cs typeface="TypMed Regular"/>
                <a:sym typeface="TypMed Regular"/>
              </a:rPr>
              <a:t>Achieved &gt; 250l/s flow reduction</a:t>
            </a:r>
          </a:p>
          <a:p>
            <a:pPr marL="285750" indent="-285750" defTabSz="409575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buFontTx/>
              <a:buChar char="-"/>
            </a:pPr>
            <a:r>
              <a:rPr lang="en-GB" sz="1200" dirty="0" smtClean="0">
                <a:solidFill>
                  <a:schemeClr val="bg1"/>
                </a:solidFill>
                <a:ea typeface="TypMed Regular"/>
                <a:cs typeface="TypMed Regular"/>
                <a:sym typeface="TypMed Regular"/>
              </a:rPr>
              <a:t>Ahead of design target</a:t>
            </a:r>
          </a:p>
          <a:p>
            <a:pPr marL="285750" indent="-285750" defTabSz="409575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buFontTx/>
              <a:buChar char="-"/>
            </a:pPr>
            <a:r>
              <a:rPr lang="en-GB" sz="1200" dirty="0" smtClean="0">
                <a:solidFill>
                  <a:schemeClr val="bg1"/>
                </a:solidFill>
                <a:ea typeface="TypMed Regular"/>
                <a:cs typeface="TypMed Regular"/>
                <a:sym typeface="TypMed Regular"/>
              </a:rPr>
              <a:t>New planting will improve performance further</a:t>
            </a:r>
          </a:p>
          <a:p>
            <a:pPr marL="285750" indent="-285750" defTabSz="409575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  <a:buFontTx/>
              <a:buChar char="-"/>
            </a:pPr>
            <a:r>
              <a:rPr lang="en-GB" sz="1200" dirty="0" smtClean="0">
                <a:solidFill>
                  <a:schemeClr val="bg1"/>
                </a:solidFill>
                <a:ea typeface="TypMed Regular"/>
                <a:cs typeface="TypMed Regular"/>
                <a:sym typeface="TypMed Regular"/>
              </a:rPr>
              <a:t>Effect is greater than combined </a:t>
            </a:r>
            <a:r>
              <a:rPr lang="en-GB" sz="1200" dirty="0" err="1" smtClean="0">
                <a:solidFill>
                  <a:schemeClr val="bg1"/>
                </a:solidFill>
                <a:ea typeface="TypMed Regular"/>
                <a:cs typeface="TypMed Regular"/>
                <a:sym typeface="TypMed Regular"/>
              </a:rPr>
              <a:t>Stebonheath</a:t>
            </a:r>
            <a:r>
              <a:rPr lang="en-GB" sz="1200" dirty="0" smtClean="0">
                <a:solidFill>
                  <a:schemeClr val="bg1"/>
                </a:solidFill>
                <a:ea typeface="TypMed Regular"/>
                <a:cs typeface="TypMed Regular"/>
                <a:sym typeface="TypMed Regular"/>
              </a:rPr>
              <a:t> and Queen Mary’s Walk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96A12-B6BC-4147-A692-E3DE588FBF0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225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7544" y="1167594"/>
            <a:ext cx="7772400" cy="720080"/>
          </a:xfrm>
        </p:spPr>
        <p:txBody>
          <a:bodyPr anchor="t">
            <a:noAutofit/>
          </a:bodyPr>
          <a:lstStyle>
            <a:lvl1pPr>
              <a:defRPr sz="4800" baseline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544" y="1914525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27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7544" y="1167594"/>
            <a:ext cx="7772400" cy="720080"/>
          </a:xfrm>
        </p:spPr>
        <p:txBody>
          <a:bodyPr anchor="t">
            <a:noAutofit/>
          </a:bodyPr>
          <a:lstStyle>
            <a:lvl1pPr>
              <a:defRPr sz="4800" baseline="0"/>
            </a:lvl1pPr>
          </a:lstStyle>
          <a:p>
            <a:r>
              <a:rPr lang="en-US" smtClean="0"/>
              <a:t>click to add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544" y="1914525"/>
            <a:ext cx="6400800" cy="657225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add subtitle</a:t>
            </a:r>
            <a:endParaRPr lang="en-GB" dirty="0"/>
          </a:p>
        </p:txBody>
      </p:sp>
      <p:sp>
        <p:nvSpPr>
          <p:cNvPr id="4" name="Picture Placeholder 2"/>
          <p:cNvSpPr>
            <a:spLocks noGrp="1" noChangeAspect="1"/>
          </p:cNvSpPr>
          <p:nvPr>
            <p:ph type="pic" idx="10"/>
          </p:nvPr>
        </p:nvSpPr>
        <p:spPr>
          <a:xfrm>
            <a:off x="5687738" y="3014310"/>
            <a:ext cx="2880000" cy="19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78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rand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7544" y="1167594"/>
            <a:ext cx="7772400" cy="720080"/>
          </a:xfrm>
        </p:spPr>
        <p:txBody>
          <a:bodyPr anchor="t">
            <a:noAutofit/>
          </a:bodyPr>
          <a:lstStyle>
            <a:lvl1pPr>
              <a:defRPr sz="4800" baseline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392" y="3003798"/>
            <a:ext cx="1628346" cy="1929891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544" y="1914525"/>
            <a:ext cx="6400800" cy="657225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72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- Picture -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7544" y="1167594"/>
            <a:ext cx="5364596" cy="540060"/>
          </a:xfrm>
        </p:spPr>
        <p:txBody>
          <a:bodyPr anchor="t">
            <a:noAutofit/>
          </a:bodyPr>
          <a:lstStyle>
            <a:lvl1pPr>
              <a:defRPr sz="2400" baseline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0"/>
          </p:nvPr>
        </p:nvSpPr>
        <p:spPr>
          <a:xfrm>
            <a:off x="5868144" y="888551"/>
            <a:ext cx="2699594" cy="40519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868145" y="484188"/>
            <a:ext cx="2699594" cy="395286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11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8313" y="1743075"/>
            <a:ext cx="5364162" cy="2989263"/>
          </a:xfrm>
        </p:spPr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940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 - Picture -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7544" y="1167594"/>
            <a:ext cx="5364596" cy="540060"/>
          </a:xfrm>
        </p:spPr>
        <p:txBody>
          <a:bodyPr anchor="t">
            <a:noAutofit/>
          </a:bodyPr>
          <a:lstStyle>
            <a:lvl1pPr>
              <a:defRPr sz="2400" baseline="0"/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868145" y="484188"/>
            <a:ext cx="2699594" cy="395286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11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68313" y="1743075"/>
            <a:ext cx="5183807" cy="2989263"/>
          </a:xfrm>
        </p:spPr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0"/>
          </p:nvPr>
        </p:nvSpPr>
        <p:spPr>
          <a:xfrm>
            <a:off x="5690203" y="1743658"/>
            <a:ext cx="2880000" cy="192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00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o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868145" y="484188"/>
            <a:ext cx="2699594" cy="395286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11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627785" y="513537"/>
            <a:ext cx="3419570" cy="4434702"/>
          </a:xfrm>
          <a:custGeom>
            <a:avLst/>
            <a:gdLst>
              <a:gd name="connsiteX0" fmla="*/ 3 w 2808312"/>
              <a:gd name="connsiteY0" fmla="*/ 1565086 h 4097460"/>
              <a:gd name="connsiteX1" fmla="*/ 1404156 w 2808312"/>
              <a:gd name="connsiteY1" fmla="*/ 0 h 4097460"/>
              <a:gd name="connsiteX2" fmla="*/ 2808309 w 2808312"/>
              <a:gd name="connsiteY2" fmla="*/ 1565086 h 4097460"/>
              <a:gd name="connsiteX3" fmla="*/ 2271970 w 2808312"/>
              <a:gd name="connsiteY3" fmla="*/ 4097450 h 4097460"/>
              <a:gd name="connsiteX4" fmla="*/ 536342 w 2808312"/>
              <a:gd name="connsiteY4" fmla="*/ 4097450 h 4097460"/>
              <a:gd name="connsiteX5" fmla="*/ 3 w 2808312"/>
              <a:gd name="connsiteY5" fmla="*/ 1565086 h 4097460"/>
              <a:gd name="connsiteX0" fmla="*/ 0 w 2808306"/>
              <a:gd name="connsiteY0" fmla="*/ 1565086 h 4097450"/>
              <a:gd name="connsiteX1" fmla="*/ 1404153 w 2808306"/>
              <a:gd name="connsiteY1" fmla="*/ 0 h 4097450"/>
              <a:gd name="connsiteX2" fmla="*/ 2808306 w 2808306"/>
              <a:gd name="connsiteY2" fmla="*/ 1565086 h 4097450"/>
              <a:gd name="connsiteX3" fmla="*/ 2271967 w 2808306"/>
              <a:gd name="connsiteY3" fmla="*/ 4097450 h 4097450"/>
              <a:gd name="connsiteX4" fmla="*/ 536339 w 2808306"/>
              <a:gd name="connsiteY4" fmla="*/ 4097450 h 4097450"/>
              <a:gd name="connsiteX5" fmla="*/ 0 w 2808306"/>
              <a:gd name="connsiteY5" fmla="*/ 1565086 h 4097450"/>
              <a:gd name="connsiteX0" fmla="*/ 36856 w 2845162"/>
              <a:gd name="connsiteY0" fmla="*/ 1565086 h 4097450"/>
              <a:gd name="connsiteX1" fmla="*/ 1441009 w 2845162"/>
              <a:gd name="connsiteY1" fmla="*/ 0 h 4097450"/>
              <a:gd name="connsiteX2" fmla="*/ 2845162 w 2845162"/>
              <a:gd name="connsiteY2" fmla="*/ 1565086 h 4097450"/>
              <a:gd name="connsiteX3" fmla="*/ 2308823 w 2845162"/>
              <a:gd name="connsiteY3" fmla="*/ 4097450 h 4097450"/>
              <a:gd name="connsiteX4" fmla="*/ 573195 w 2845162"/>
              <a:gd name="connsiteY4" fmla="*/ 4097450 h 4097450"/>
              <a:gd name="connsiteX5" fmla="*/ 36856 w 2845162"/>
              <a:gd name="connsiteY5" fmla="*/ 1565086 h 4097450"/>
              <a:gd name="connsiteX0" fmla="*/ 36856 w 2882018"/>
              <a:gd name="connsiteY0" fmla="*/ 1565086 h 4097450"/>
              <a:gd name="connsiteX1" fmla="*/ 1441009 w 2882018"/>
              <a:gd name="connsiteY1" fmla="*/ 0 h 4097450"/>
              <a:gd name="connsiteX2" fmla="*/ 2845162 w 2882018"/>
              <a:gd name="connsiteY2" fmla="*/ 1565086 h 4097450"/>
              <a:gd name="connsiteX3" fmla="*/ 2308823 w 2882018"/>
              <a:gd name="connsiteY3" fmla="*/ 4097450 h 4097450"/>
              <a:gd name="connsiteX4" fmla="*/ 573195 w 2882018"/>
              <a:gd name="connsiteY4" fmla="*/ 4097450 h 4097450"/>
              <a:gd name="connsiteX5" fmla="*/ 36856 w 2882018"/>
              <a:gd name="connsiteY5" fmla="*/ 1565086 h 4097450"/>
              <a:gd name="connsiteX0" fmla="*/ 29664 w 3004479"/>
              <a:gd name="connsiteY0" fmla="*/ 2329361 h 4368318"/>
              <a:gd name="connsiteX1" fmla="*/ 1563470 w 3004479"/>
              <a:gd name="connsiteY1" fmla="*/ 0 h 4368318"/>
              <a:gd name="connsiteX2" fmla="*/ 2967623 w 3004479"/>
              <a:gd name="connsiteY2" fmla="*/ 1565086 h 4368318"/>
              <a:gd name="connsiteX3" fmla="*/ 2431284 w 3004479"/>
              <a:gd name="connsiteY3" fmla="*/ 4097450 h 4368318"/>
              <a:gd name="connsiteX4" fmla="*/ 695656 w 3004479"/>
              <a:gd name="connsiteY4" fmla="*/ 4097450 h 4368318"/>
              <a:gd name="connsiteX5" fmla="*/ 29664 w 3004479"/>
              <a:gd name="connsiteY5" fmla="*/ 2329361 h 4368318"/>
              <a:gd name="connsiteX0" fmla="*/ 29664 w 3146516"/>
              <a:gd name="connsiteY0" fmla="*/ 2329361 h 4316758"/>
              <a:gd name="connsiteX1" fmla="*/ 1563470 w 3146516"/>
              <a:gd name="connsiteY1" fmla="*/ 0 h 4316758"/>
              <a:gd name="connsiteX2" fmla="*/ 3117748 w 3146516"/>
              <a:gd name="connsiteY2" fmla="*/ 2356656 h 4316758"/>
              <a:gd name="connsiteX3" fmla="*/ 2431284 w 3146516"/>
              <a:gd name="connsiteY3" fmla="*/ 4097450 h 4316758"/>
              <a:gd name="connsiteX4" fmla="*/ 695656 w 3146516"/>
              <a:gd name="connsiteY4" fmla="*/ 4097450 h 4316758"/>
              <a:gd name="connsiteX5" fmla="*/ 29664 w 3146516"/>
              <a:gd name="connsiteY5" fmla="*/ 2329361 h 4316758"/>
              <a:gd name="connsiteX0" fmla="*/ 168624 w 3285476"/>
              <a:gd name="connsiteY0" fmla="*/ 2329361 h 4316758"/>
              <a:gd name="connsiteX1" fmla="*/ 1702430 w 3285476"/>
              <a:gd name="connsiteY1" fmla="*/ 0 h 4316758"/>
              <a:gd name="connsiteX2" fmla="*/ 3256708 w 3285476"/>
              <a:gd name="connsiteY2" fmla="*/ 2356656 h 4316758"/>
              <a:gd name="connsiteX3" fmla="*/ 2570244 w 3285476"/>
              <a:gd name="connsiteY3" fmla="*/ 4097450 h 4316758"/>
              <a:gd name="connsiteX4" fmla="*/ 834616 w 3285476"/>
              <a:gd name="connsiteY4" fmla="*/ 4097450 h 4316758"/>
              <a:gd name="connsiteX5" fmla="*/ 168624 w 3285476"/>
              <a:gd name="connsiteY5" fmla="*/ 2329361 h 4316758"/>
              <a:gd name="connsiteX0" fmla="*/ 1700 w 3118552"/>
              <a:gd name="connsiteY0" fmla="*/ 2329361 h 4316758"/>
              <a:gd name="connsiteX1" fmla="*/ 1535506 w 3118552"/>
              <a:gd name="connsiteY1" fmla="*/ 0 h 4316758"/>
              <a:gd name="connsiteX2" fmla="*/ 3089784 w 3118552"/>
              <a:gd name="connsiteY2" fmla="*/ 2356656 h 4316758"/>
              <a:gd name="connsiteX3" fmla="*/ 2403320 w 3118552"/>
              <a:gd name="connsiteY3" fmla="*/ 4097450 h 4316758"/>
              <a:gd name="connsiteX4" fmla="*/ 667692 w 3118552"/>
              <a:gd name="connsiteY4" fmla="*/ 4097450 h 4316758"/>
              <a:gd name="connsiteX5" fmla="*/ 1700 w 3118552"/>
              <a:gd name="connsiteY5" fmla="*/ 2329361 h 4316758"/>
              <a:gd name="connsiteX0" fmla="*/ 40 w 3116892"/>
              <a:gd name="connsiteY0" fmla="*/ 2329361 h 4316758"/>
              <a:gd name="connsiteX1" fmla="*/ 1533846 w 3116892"/>
              <a:gd name="connsiteY1" fmla="*/ 0 h 4316758"/>
              <a:gd name="connsiteX2" fmla="*/ 3088124 w 3116892"/>
              <a:gd name="connsiteY2" fmla="*/ 2356656 h 4316758"/>
              <a:gd name="connsiteX3" fmla="*/ 2401660 w 3116892"/>
              <a:gd name="connsiteY3" fmla="*/ 4097450 h 4316758"/>
              <a:gd name="connsiteX4" fmla="*/ 666032 w 3116892"/>
              <a:gd name="connsiteY4" fmla="*/ 4097450 h 4316758"/>
              <a:gd name="connsiteX5" fmla="*/ 40 w 3116892"/>
              <a:gd name="connsiteY5" fmla="*/ 2329361 h 4316758"/>
              <a:gd name="connsiteX0" fmla="*/ 40 w 3257172"/>
              <a:gd name="connsiteY0" fmla="*/ 2329361 h 4316758"/>
              <a:gd name="connsiteX1" fmla="*/ 1533846 w 3257172"/>
              <a:gd name="connsiteY1" fmla="*/ 0 h 4316758"/>
              <a:gd name="connsiteX2" fmla="*/ 3088124 w 3257172"/>
              <a:gd name="connsiteY2" fmla="*/ 2356656 h 4316758"/>
              <a:gd name="connsiteX3" fmla="*/ 2401660 w 3257172"/>
              <a:gd name="connsiteY3" fmla="*/ 4097450 h 4316758"/>
              <a:gd name="connsiteX4" fmla="*/ 666032 w 3257172"/>
              <a:gd name="connsiteY4" fmla="*/ 4097450 h 4316758"/>
              <a:gd name="connsiteX5" fmla="*/ 40 w 3257172"/>
              <a:gd name="connsiteY5" fmla="*/ 2329361 h 4316758"/>
              <a:gd name="connsiteX0" fmla="*/ 40 w 3088225"/>
              <a:gd name="connsiteY0" fmla="*/ 2329361 h 4316758"/>
              <a:gd name="connsiteX1" fmla="*/ 1533846 w 3088225"/>
              <a:gd name="connsiteY1" fmla="*/ 0 h 4316758"/>
              <a:gd name="connsiteX2" fmla="*/ 3088124 w 3088225"/>
              <a:gd name="connsiteY2" fmla="*/ 2356656 h 4316758"/>
              <a:gd name="connsiteX3" fmla="*/ 2401660 w 3088225"/>
              <a:gd name="connsiteY3" fmla="*/ 4097450 h 4316758"/>
              <a:gd name="connsiteX4" fmla="*/ 666032 w 3088225"/>
              <a:gd name="connsiteY4" fmla="*/ 4097450 h 4316758"/>
              <a:gd name="connsiteX5" fmla="*/ 40 w 3088225"/>
              <a:gd name="connsiteY5" fmla="*/ 2329361 h 4316758"/>
              <a:gd name="connsiteX0" fmla="*/ 33460 w 3121647"/>
              <a:gd name="connsiteY0" fmla="*/ 2329361 h 4194475"/>
              <a:gd name="connsiteX1" fmla="*/ 1567266 w 3121647"/>
              <a:gd name="connsiteY1" fmla="*/ 0 h 4194475"/>
              <a:gd name="connsiteX2" fmla="*/ 3121544 w 3121647"/>
              <a:gd name="connsiteY2" fmla="*/ 2356656 h 4194475"/>
              <a:gd name="connsiteX3" fmla="*/ 2435080 w 3121647"/>
              <a:gd name="connsiteY3" fmla="*/ 4097450 h 4194475"/>
              <a:gd name="connsiteX4" fmla="*/ 665333 w 3121647"/>
              <a:gd name="connsiteY4" fmla="*/ 3797199 h 4194475"/>
              <a:gd name="connsiteX5" fmla="*/ 33460 w 3121647"/>
              <a:gd name="connsiteY5" fmla="*/ 2329361 h 4194475"/>
              <a:gd name="connsiteX0" fmla="*/ 32801 w 3143624"/>
              <a:gd name="connsiteY0" fmla="*/ 2329361 h 4020083"/>
              <a:gd name="connsiteX1" fmla="*/ 1566607 w 3143624"/>
              <a:gd name="connsiteY1" fmla="*/ 0 h 4020083"/>
              <a:gd name="connsiteX2" fmla="*/ 3120885 w 3143624"/>
              <a:gd name="connsiteY2" fmla="*/ 2356656 h 4020083"/>
              <a:gd name="connsiteX3" fmla="*/ 2366182 w 3143624"/>
              <a:gd name="connsiteY3" fmla="*/ 3865438 h 4020083"/>
              <a:gd name="connsiteX4" fmla="*/ 664674 w 3143624"/>
              <a:gd name="connsiteY4" fmla="*/ 3797199 h 4020083"/>
              <a:gd name="connsiteX5" fmla="*/ 32801 w 3143624"/>
              <a:gd name="connsiteY5" fmla="*/ 2329361 h 4020083"/>
              <a:gd name="connsiteX0" fmla="*/ 32801 w 3146956"/>
              <a:gd name="connsiteY0" fmla="*/ 2329361 h 4063232"/>
              <a:gd name="connsiteX1" fmla="*/ 1566607 w 3146956"/>
              <a:gd name="connsiteY1" fmla="*/ 0 h 4063232"/>
              <a:gd name="connsiteX2" fmla="*/ 3120885 w 3146956"/>
              <a:gd name="connsiteY2" fmla="*/ 2356656 h 4063232"/>
              <a:gd name="connsiteX3" fmla="*/ 2366182 w 3146956"/>
              <a:gd name="connsiteY3" fmla="*/ 3865438 h 4063232"/>
              <a:gd name="connsiteX4" fmla="*/ 664674 w 3146956"/>
              <a:gd name="connsiteY4" fmla="*/ 3797199 h 4063232"/>
              <a:gd name="connsiteX5" fmla="*/ 32801 w 3146956"/>
              <a:gd name="connsiteY5" fmla="*/ 2329361 h 4063232"/>
              <a:gd name="connsiteX0" fmla="*/ 37138 w 3151293"/>
              <a:gd name="connsiteY0" fmla="*/ 2329361 h 4096062"/>
              <a:gd name="connsiteX1" fmla="*/ 1570944 w 3151293"/>
              <a:gd name="connsiteY1" fmla="*/ 0 h 4096062"/>
              <a:gd name="connsiteX2" fmla="*/ 3125222 w 3151293"/>
              <a:gd name="connsiteY2" fmla="*/ 2356656 h 4096062"/>
              <a:gd name="connsiteX3" fmla="*/ 2370519 w 3151293"/>
              <a:gd name="connsiteY3" fmla="*/ 3865438 h 4096062"/>
              <a:gd name="connsiteX4" fmla="*/ 669011 w 3151293"/>
              <a:gd name="connsiteY4" fmla="*/ 3797199 h 4096062"/>
              <a:gd name="connsiteX5" fmla="*/ 37138 w 3151293"/>
              <a:gd name="connsiteY5" fmla="*/ 2329361 h 4096062"/>
              <a:gd name="connsiteX0" fmla="*/ 37138 w 3151293"/>
              <a:gd name="connsiteY0" fmla="*/ 2329361 h 4096062"/>
              <a:gd name="connsiteX1" fmla="*/ 1570944 w 3151293"/>
              <a:gd name="connsiteY1" fmla="*/ 0 h 4096062"/>
              <a:gd name="connsiteX2" fmla="*/ 3125222 w 3151293"/>
              <a:gd name="connsiteY2" fmla="*/ 2356656 h 4096062"/>
              <a:gd name="connsiteX3" fmla="*/ 2370519 w 3151293"/>
              <a:gd name="connsiteY3" fmla="*/ 3865438 h 4096062"/>
              <a:gd name="connsiteX4" fmla="*/ 669011 w 3151293"/>
              <a:gd name="connsiteY4" fmla="*/ 3797199 h 4096062"/>
              <a:gd name="connsiteX5" fmla="*/ 37138 w 3151293"/>
              <a:gd name="connsiteY5" fmla="*/ 2329361 h 4096062"/>
              <a:gd name="connsiteX0" fmla="*/ 37138 w 3151293"/>
              <a:gd name="connsiteY0" fmla="*/ 2329361 h 4096062"/>
              <a:gd name="connsiteX1" fmla="*/ 1570944 w 3151293"/>
              <a:gd name="connsiteY1" fmla="*/ 0 h 4096062"/>
              <a:gd name="connsiteX2" fmla="*/ 3125222 w 3151293"/>
              <a:gd name="connsiteY2" fmla="*/ 2356656 h 4096062"/>
              <a:gd name="connsiteX3" fmla="*/ 2370519 w 3151293"/>
              <a:gd name="connsiteY3" fmla="*/ 3865438 h 4096062"/>
              <a:gd name="connsiteX4" fmla="*/ 669011 w 3151293"/>
              <a:gd name="connsiteY4" fmla="*/ 3797199 h 4096062"/>
              <a:gd name="connsiteX5" fmla="*/ 37138 w 3151293"/>
              <a:gd name="connsiteY5" fmla="*/ 2329361 h 4096062"/>
              <a:gd name="connsiteX0" fmla="*/ 37138 w 3151293"/>
              <a:gd name="connsiteY0" fmla="*/ 2329361 h 4096062"/>
              <a:gd name="connsiteX1" fmla="*/ 1570944 w 3151293"/>
              <a:gd name="connsiteY1" fmla="*/ 0 h 4096062"/>
              <a:gd name="connsiteX2" fmla="*/ 3125222 w 3151293"/>
              <a:gd name="connsiteY2" fmla="*/ 2356656 h 4096062"/>
              <a:gd name="connsiteX3" fmla="*/ 2370519 w 3151293"/>
              <a:gd name="connsiteY3" fmla="*/ 3865438 h 4096062"/>
              <a:gd name="connsiteX4" fmla="*/ 669011 w 3151293"/>
              <a:gd name="connsiteY4" fmla="*/ 3797199 h 4096062"/>
              <a:gd name="connsiteX5" fmla="*/ 37138 w 3151293"/>
              <a:gd name="connsiteY5" fmla="*/ 2329361 h 4096062"/>
              <a:gd name="connsiteX0" fmla="*/ 37138 w 3151293"/>
              <a:gd name="connsiteY0" fmla="*/ 2329361 h 4096062"/>
              <a:gd name="connsiteX1" fmla="*/ 1570944 w 3151293"/>
              <a:gd name="connsiteY1" fmla="*/ 0 h 4096062"/>
              <a:gd name="connsiteX2" fmla="*/ 3125222 w 3151293"/>
              <a:gd name="connsiteY2" fmla="*/ 2356656 h 4096062"/>
              <a:gd name="connsiteX3" fmla="*/ 2370519 w 3151293"/>
              <a:gd name="connsiteY3" fmla="*/ 3865438 h 4096062"/>
              <a:gd name="connsiteX4" fmla="*/ 669011 w 3151293"/>
              <a:gd name="connsiteY4" fmla="*/ 3797199 h 4096062"/>
              <a:gd name="connsiteX5" fmla="*/ 37138 w 3151293"/>
              <a:gd name="connsiteY5" fmla="*/ 2329361 h 4096062"/>
              <a:gd name="connsiteX0" fmla="*/ 37138 w 3151293"/>
              <a:gd name="connsiteY0" fmla="*/ 2329361 h 4096062"/>
              <a:gd name="connsiteX1" fmla="*/ 1570944 w 3151293"/>
              <a:gd name="connsiteY1" fmla="*/ 0 h 4096062"/>
              <a:gd name="connsiteX2" fmla="*/ 3125222 w 3151293"/>
              <a:gd name="connsiteY2" fmla="*/ 2356656 h 4096062"/>
              <a:gd name="connsiteX3" fmla="*/ 2370519 w 3151293"/>
              <a:gd name="connsiteY3" fmla="*/ 3865438 h 4096062"/>
              <a:gd name="connsiteX4" fmla="*/ 669011 w 3151293"/>
              <a:gd name="connsiteY4" fmla="*/ 3797199 h 4096062"/>
              <a:gd name="connsiteX5" fmla="*/ 37138 w 3151293"/>
              <a:gd name="connsiteY5" fmla="*/ 2329361 h 4096062"/>
              <a:gd name="connsiteX0" fmla="*/ 37138 w 3147284"/>
              <a:gd name="connsiteY0" fmla="*/ 2329361 h 4096062"/>
              <a:gd name="connsiteX1" fmla="*/ 1570944 w 3147284"/>
              <a:gd name="connsiteY1" fmla="*/ 0 h 4096062"/>
              <a:gd name="connsiteX2" fmla="*/ 3125222 w 3147284"/>
              <a:gd name="connsiteY2" fmla="*/ 2356656 h 4096062"/>
              <a:gd name="connsiteX3" fmla="*/ 2370519 w 3147284"/>
              <a:gd name="connsiteY3" fmla="*/ 3865438 h 4096062"/>
              <a:gd name="connsiteX4" fmla="*/ 669011 w 3147284"/>
              <a:gd name="connsiteY4" fmla="*/ 3797199 h 4096062"/>
              <a:gd name="connsiteX5" fmla="*/ 37138 w 3147284"/>
              <a:gd name="connsiteY5" fmla="*/ 2329361 h 4096062"/>
              <a:gd name="connsiteX0" fmla="*/ 37138 w 3136485"/>
              <a:gd name="connsiteY0" fmla="*/ 2329361 h 4096062"/>
              <a:gd name="connsiteX1" fmla="*/ 1570944 w 3136485"/>
              <a:gd name="connsiteY1" fmla="*/ 0 h 4096062"/>
              <a:gd name="connsiteX2" fmla="*/ 3125222 w 3136485"/>
              <a:gd name="connsiteY2" fmla="*/ 2356656 h 4096062"/>
              <a:gd name="connsiteX3" fmla="*/ 2370519 w 3136485"/>
              <a:gd name="connsiteY3" fmla="*/ 3865438 h 4096062"/>
              <a:gd name="connsiteX4" fmla="*/ 669011 w 3136485"/>
              <a:gd name="connsiteY4" fmla="*/ 3797199 h 4096062"/>
              <a:gd name="connsiteX5" fmla="*/ 37138 w 3136485"/>
              <a:gd name="connsiteY5" fmla="*/ 2329361 h 4096062"/>
              <a:gd name="connsiteX0" fmla="*/ 37138 w 3143460"/>
              <a:gd name="connsiteY0" fmla="*/ 2329361 h 4096062"/>
              <a:gd name="connsiteX1" fmla="*/ 1570944 w 3143460"/>
              <a:gd name="connsiteY1" fmla="*/ 0 h 4096062"/>
              <a:gd name="connsiteX2" fmla="*/ 3125222 w 3143460"/>
              <a:gd name="connsiteY2" fmla="*/ 2356656 h 4096062"/>
              <a:gd name="connsiteX3" fmla="*/ 2370519 w 3143460"/>
              <a:gd name="connsiteY3" fmla="*/ 3865438 h 4096062"/>
              <a:gd name="connsiteX4" fmla="*/ 669011 w 3143460"/>
              <a:gd name="connsiteY4" fmla="*/ 3797199 h 4096062"/>
              <a:gd name="connsiteX5" fmla="*/ 37138 w 3143460"/>
              <a:gd name="connsiteY5" fmla="*/ 2329361 h 4096062"/>
              <a:gd name="connsiteX0" fmla="*/ 37138 w 3143217"/>
              <a:gd name="connsiteY0" fmla="*/ 2329361 h 4076974"/>
              <a:gd name="connsiteX1" fmla="*/ 1570944 w 3143217"/>
              <a:gd name="connsiteY1" fmla="*/ 0 h 4076974"/>
              <a:gd name="connsiteX2" fmla="*/ 3125222 w 3143217"/>
              <a:gd name="connsiteY2" fmla="*/ 2356656 h 4076974"/>
              <a:gd name="connsiteX3" fmla="*/ 2370519 w 3143217"/>
              <a:gd name="connsiteY3" fmla="*/ 3865438 h 4076974"/>
              <a:gd name="connsiteX4" fmla="*/ 669011 w 3143217"/>
              <a:gd name="connsiteY4" fmla="*/ 3797199 h 4076974"/>
              <a:gd name="connsiteX5" fmla="*/ 37138 w 3143217"/>
              <a:gd name="connsiteY5" fmla="*/ 2329361 h 4076974"/>
              <a:gd name="connsiteX0" fmla="*/ 27855 w 3133934"/>
              <a:gd name="connsiteY0" fmla="*/ 2329361 h 4076974"/>
              <a:gd name="connsiteX1" fmla="*/ 1561661 w 3133934"/>
              <a:gd name="connsiteY1" fmla="*/ 0 h 4076974"/>
              <a:gd name="connsiteX2" fmla="*/ 3115939 w 3133934"/>
              <a:gd name="connsiteY2" fmla="*/ 2356656 h 4076974"/>
              <a:gd name="connsiteX3" fmla="*/ 2361236 w 3133934"/>
              <a:gd name="connsiteY3" fmla="*/ 3865438 h 4076974"/>
              <a:gd name="connsiteX4" fmla="*/ 659728 w 3133934"/>
              <a:gd name="connsiteY4" fmla="*/ 3797199 h 4076974"/>
              <a:gd name="connsiteX5" fmla="*/ 27855 w 3133934"/>
              <a:gd name="connsiteY5" fmla="*/ 2329361 h 4076974"/>
              <a:gd name="connsiteX0" fmla="*/ 27855 w 3135804"/>
              <a:gd name="connsiteY0" fmla="*/ 2329361 h 4076974"/>
              <a:gd name="connsiteX1" fmla="*/ 1561661 w 3135804"/>
              <a:gd name="connsiteY1" fmla="*/ 0 h 4076974"/>
              <a:gd name="connsiteX2" fmla="*/ 3115939 w 3135804"/>
              <a:gd name="connsiteY2" fmla="*/ 2356656 h 4076974"/>
              <a:gd name="connsiteX3" fmla="*/ 2361236 w 3135804"/>
              <a:gd name="connsiteY3" fmla="*/ 3865438 h 4076974"/>
              <a:gd name="connsiteX4" fmla="*/ 659728 w 3135804"/>
              <a:gd name="connsiteY4" fmla="*/ 3797199 h 4076974"/>
              <a:gd name="connsiteX5" fmla="*/ 27855 w 3135804"/>
              <a:gd name="connsiteY5" fmla="*/ 2329361 h 4076974"/>
              <a:gd name="connsiteX0" fmla="*/ 27855 w 3128662"/>
              <a:gd name="connsiteY0" fmla="*/ 2329361 h 4076974"/>
              <a:gd name="connsiteX1" fmla="*/ 1561661 w 3128662"/>
              <a:gd name="connsiteY1" fmla="*/ 0 h 4076974"/>
              <a:gd name="connsiteX2" fmla="*/ 3115939 w 3128662"/>
              <a:gd name="connsiteY2" fmla="*/ 2356656 h 4076974"/>
              <a:gd name="connsiteX3" fmla="*/ 2361236 w 3128662"/>
              <a:gd name="connsiteY3" fmla="*/ 3865438 h 4076974"/>
              <a:gd name="connsiteX4" fmla="*/ 659728 w 3128662"/>
              <a:gd name="connsiteY4" fmla="*/ 3797199 h 4076974"/>
              <a:gd name="connsiteX5" fmla="*/ 27855 w 3128662"/>
              <a:gd name="connsiteY5" fmla="*/ 2329361 h 4076974"/>
              <a:gd name="connsiteX0" fmla="*/ 27855 w 3137724"/>
              <a:gd name="connsiteY0" fmla="*/ 2329361 h 4076974"/>
              <a:gd name="connsiteX1" fmla="*/ 1561661 w 3137724"/>
              <a:gd name="connsiteY1" fmla="*/ 0 h 4076974"/>
              <a:gd name="connsiteX2" fmla="*/ 3115939 w 3137724"/>
              <a:gd name="connsiteY2" fmla="*/ 2356656 h 4076974"/>
              <a:gd name="connsiteX3" fmla="*/ 2361236 w 3137724"/>
              <a:gd name="connsiteY3" fmla="*/ 3865438 h 4076974"/>
              <a:gd name="connsiteX4" fmla="*/ 659728 w 3137724"/>
              <a:gd name="connsiteY4" fmla="*/ 3797199 h 4076974"/>
              <a:gd name="connsiteX5" fmla="*/ 27855 w 3137724"/>
              <a:gd name="connsiteY5" fmla="*/ 2329361 h 4076974"/>
              <a:gd name="connsiteX0" fmla="*/ 27855 w 3136929"/>
              <a:gd name="connsiteY0" fmla="*/ 2329361 h 4082382"/>
              <a:gd name="connsiteX1" fmla="*/ 1561661 w 3136929"/>
              <a:gd name="connsiteY1" fmla="*/ 0 h 4082382"/>
              <a:gd name="connsiteX2" fmla="*/ 3115939 w 3136929"/>
              <a:gd name="connsiteY2" fmla="*/ 2356656 h 4082382"/>
              <a:gd name="connsiteX3" fmla="*/ 2361236 w 3136929"/>
              <a:gd name="connsiteY3" fmla="*/ 3865438 h 4082382"/>
              <a:gd name="connsiteX4" fmla="*/ 659728 w 3136929"/>
              <a:gd name="connsiteY4" fmla="*/ 3797199 h 4082382"/>
              <a:gd name="connsiteX5" fmla="*/ 27855 w 3136929"/>
              <a:gd name="connsiteY5" fmla="*/ 2329361 h 4082382"/>
              <a:gd name="connsiteX0" fmla="*/ 2046 w 3111120"/>
              <a:gd name="connsiteY0" fmla="*/ 2329361 h 4082382"/>
              <a:gd name="connsiteX1" fmla="*/ 1535852 w 3111120"/>
              <a:gd name="connsiteY1" fmla="*/ 0 h 4082382"/>
              <a:gd name="connsiteX2" fmla="*/ 3090130 w 3111120"/>
              <a:gd name="connsiteY2" fmla="*/ 2356656 h 4082382"/>
              <a:gd name="connsiteX3" fmla="*/ 2335427 w 3111120"/>
              <a:gd name="connsiteY3" fmla="*/ 3865438 h 4082382"/>
              <a:gd name="connsiteX4" fmla="*/ 633919 w 3111120"/>
              <a:gd name="connsiteY4" fmla="*/ 3797199 h 4082382"/>
              <a:gd name="connsiteX5" fmla="*/ 2046 w 3111120"/>
              <a:gd name="connsiteY5" fmla="*/ 2329361 h 4082382"/>
              <a:gd name="connsiteX0" fmla="*/ 396 w 3109470"/>
              <a:gd name="connsiteY0" fmla="*/ 2329361 h 4082382"/>
              <a:gd name="connsiteX1" fmla="*/ 1534202 w 3109470"/>
              <a:gd name="connsiteY1" fmla="*/ 0 h 4082382"/>
              <a:gd name="connsiteX2" fmla="*/ 3088480 w 3109470"/>
              <a:gd name="connsiteY2" fmla="*/ 2356656 h 4082382"/>
              <a:gd name="connsiteX3" fmla="*/ 2333777 w 3109470"/>
              <a:gd name="connsiteY3" fmla="*/ 3865438 h 4082382"/>
              <a:gd name="connsiteX4" fmla="*/ 632269 w 3109470"/>
              <a:gd name="connsiteY4" fmla="*/ 3797199 h 4082382"/>
              <a:gd name="connsiteX5" fmla="*/ 396 w 3109470"/>
              <a:gd name="connsiteY5" fmla="*/ 2329361 h 4082382"/>
              <a:gd name="connsiteX0" fmla="*/ 375 w 3150392"/>
              <a:gd name="connsiteY0" fmla="*/ 2595492 h 4035583"/>
              <a:gd name="connsiteX1" fmla="*/ 1575124 w 3150392"/>
              <a:gd name="connsiteY1" fmla="*/ 0 h 4035583"/>
              <a:gd name="connsiteX2" fmla="*/ 3129402 w 3150392"/>
              <a:gd name="connsiteY2" fmla="*/ 2356656 h 4035583"/>
              <a:gd name="connsiteX3" fmla="*/ 2374699 w 3150392"/>
              <a:gd name="connsiteY3" fmla="*/ 3865438 h 4035583"/>
              <a:gd name="connsiteX4" fmla="*/ 673191 w 3150392"/>
              <a:gd name="connsiteY4" fmla="*/ 3797199 h 4035583"/>
              <a:gd name="connsiteX5" fmla="*/ 375 w 3150392"/>
              <a:gd name="connsiteY5" fmla="*/ 2595492 h 4035583"/>
              <a:gd name="connsiteX0" fmla="*/ 473 w 3150490"/>
              <a:gd name="connsiteY0" fmla="*/ 2595492 h 4035583"/>
              <a:gd name="connsiteX1" fmla="*/ 1575222 w 3150490"/>
              <a:gd name="connsiteY1" fmla="*/ 0 h 4035583"/>
              <a:gd name="connsiteX2" fmla="*/ 3129500 w 3150490"/>
              <a:gd name="connsiteY2" fmla="*/ 2356656 h 4035583"/>
              <a:gd name="connsiteX3" fmla="*/ 2374797 w 3150490"/>
              <a:gd name="connsiteY3" fmla="*/ 3865438 h 4035583"/>
              <a:gd name="connsiteX4" fmla="*/ 673289 w 3150490"/>
              <a:gd name="connsiteY4" fmla="*/ 3797199 h 4035583"/>
              <a:gd name="connsiteX5" fmla="*/ 473 w 3150490"/>
              <a:gd name="connsiteY5" fmla="*/ 2595492 h 4035583"/>
              <a:gd name="connsiteX0" fmla="*/ 168 w 3150185"/>
              <a:gd name="connsiteY0" fmla="*/ 2595492 h 4035583"/>
              <a:gd name="connsiteX1" fmla="*/ 1574917 w 3150185"/>
              <a:gd name="connsiteY1" fmla="*/ 0 h 4035583"/>
              <a:gd name="connsiteX2" fmla="*/ 3129195 w 3150185"/>
              <a:gd name="connsiteY2" fmla="*/ 2356656 h 4035583"/>
              <a:gd name="connsiteX3" fmla="*/ 2374492 w 3150185"/>
              <a:gd name="connsiteY3" fmla="*/ 3865438 h 4035583"/>
              <a:gd name="connsiteX4" fmla="*/ 672984 w 3150185"/>
              <a:gd name="connsiteY4" fmla="*/ 3797199 h 4035583"/>
              <a:gd name="connsiteX5" fmla="*/ 168 w 3150185"/>
              <a:gd name="connsiteY5" fmla="*/ 2595492 h 4035583"/>
              <a:gd name="connsiteX0" fmla="*/ 170 w 3143364"/>
              <a:gd name="connsiteY0" fmla="*/ 2527254 h 4038855"/>
              <a:gd name="connsiteX1" fmla="*/ 1568096 w 3143364"/>
              <a:gd name="connsiteY1" fmla="*/ 0 h 4038855"/>
              <a:gd name="connsiteX2" fmla="*/ 3122374 w 3143364"/>
              <a:gd name="connsiteY2" fmla="*/ 2356656 h 4038855"/>
              <a:gd name="connsiteX3" fmla="*/ 2367671 w 3143364"/>
              <a:gd name="connsiteY3" fmla="*/ 3865438 h 4038855"/>
              <a:gd name="connsiteX4" fmla="*/ 666163 w 3143364"/>
              <a:gd name="connsiteY4" fmla="*/ 3797199 h 4038855"/>
              <a:gd name="connsiteX5" fmla="*/ 170 w 3143364"/>
              <a:gd name="connsiteY5" fmla="*/ 2527254 h 4038855"/>
              <a:gd name="connsiteX0" fmla="*/ 1 w 3143195"/>
              <a:gd name="connsiteY0" fmla="*/ 2527254 h 4038855"/>
              <a:gd name="connsiteX1" fmla="*/ 1567927 w 3143195"/>
              <a:gd name="connsiteY1" fmla="*/ 0 h 4038855"/>
              <a:gd name="connsiteX2" fmla="*/ 3122205 w 3143195"/>
              <a:gd name="connsiteY2" fmla="*/ 2356656 h 4038855"/>
              <a:gd name="connsiteX3" fmla="*/ 2367502 w 3143195"/>
              <a:gd name="connsiteY3" fmla="*/ 3865438 h 4038855"/>
              <a:gd name="connsiteX4" fmla="*/ 665994 w 3143195"/>
              <a:gd name="connsiteY4" fmla="*/ 3797199 h 4038855"/>
              <a:gd name="connsiteX5" fmla="*/ 1 w 3143195"/>
              <a:gd name="connsiteY5" fmla="*/ 2527254 h 4038855"/>
              <a:gd name="connsiteX0" fmla="*/ 0 w 3143194"/>
              <a:gd name="connsiteY0" fmla="*/ 2527254 h 3866251"/>
              <a:gd name="connsiteX1" fmla="*/ 1567926 w 3143194"/>
              <a:gd name="connsiteY1" fmla="*/ 0 h 3866251"/>
              <a:gd name="connsiteX2" fmla="*/ 3122204 w 3143194"/>
              <a:gd name="connsiteY2" fmla="*/ 2356656 h 3866251"/>
              <a:gd name="connsiteX3" fmla="*/ 2367501 w 3143194"/>
              <a:gd name="connsiteY3" fmla="*/ 3865438 h 3866251"/>
              <a:gd name="connsiteX4" fmla="*/ 0 w 3143194"/>
              <a:gd name="connsiteY4" fmla="*/ 2527254 h 3866251"/>
              <a:gd name="connsiteX0" fmla="*/ 5 w 3122213"/>
              <a:gd name="connsiteY0" fmla="*/ 2527254 h 4098096"/>
              <a:gd name="connsiteX1" fmla="*/ 1567931 w 3122213"/>
              <a:gd name="connsiteY1" fmla="*/ 0 h 4098096"/>
              <a:gd name="connsiteX2" fmla="*/ 3122209 w 3122213"/>
              <a:gd name="connsiteY2" fmla="*/ 2356656 h 4098096"/>
              <a:gd name="connsiteX3" fmla="*/ 1582760 w 3122213"/>
              <a:gd name="connsiteY3" fmla="*/ 4097450 h 4098096"/>
              <a:gd name="connsiteX4" fmla="*/ 5 w 3122213"/>
              <a:gd name="connsiteY4" fmla="*/ 2527254 h 4098096"/>
              <a:gd name="connsiteX0" fmla="*/ 5 w 3122213"/>
              <a:gd name="connsiteY0" fmla="*/ 2527254 h 4098096"/>
              <a:gd name="connsiteX1" fmla="*/ 1567931 w 3122213"/>
              <a:gd name="connsiteY1" fmla="*/ 0 h 4098096"/>
              <a:gd name="connsiteX2" fmla="*/ 3122209 w 3122213"/>
              <a:gd name="connsiteY2" fmla="*/ 2356656 h 4098096"/>
              <a:gd name="connsiteX3" fmla="*/ 1582760 w 3122213"/>
              <a:gd name="connsiteY3" fmla="*/ 4097450 h 4098096"/>
              <a:gd name="connsiteX4" fmla="*/ 5 w 3122213"/>
              <a:gd name="connsiteY4" fmla="*/ 2527254 h 4098096"/>
              <a:gd name="connsiteX0" fmla="*/ 5 w 3122213"/>
              <a:gd name="connsiteY0" fmla="*/ 2527254 h 4097472"/>
              <a:gd name="connsiteX1" fmla="*/ 1567931 w 3122213"/>
              <a:gd name="connsiteY1" fmla="*/ 0 h 4097472"/>
              <a:gd name="connsiteX2" fmla="*/ 3122209 w 3122213"/>
              <a:gd name="connsiteY2" fmla="*/ 2356656 h 4097472"/>
              <a:gd name="connsiteX3" fmla="*/ 1582760 w 3122213"/>
              <a:gd name="connsiteY3" fmla="*/ 4097450 h 4097472"/>
              <a:gd name="connsiteX4" fmla="*/ 5 w 3122213"/>
              <a:gd name="connsiteY4" fmla="*/ 2527254 h 4097472"/>
              <a:gd name="connsiteX0" fmla="*/ 5 w 3122213"/>
              <a:gd name="connsiteY0" fmla="*/ 2527254 h 4097472"/>
              <a:gd name="connsiteX1" fmla="*/ 1567931 w 3122213"/>
              <a:gd name="connsiteY1" fmla="*/ 0 h 4097472"/>
              <a:gd name="connsiteX2" fmla="*/ 3122209 w 3122213"/>
              <a:gd name="connsiteY2" fmla="*/ 2356656 h 4097472"/>
              <a:gd name="connsiteX3" fmla="*/ 1582760 w 3122213"/>
              <a:gd name="connsiteY3" fmla="*/ 4097450 h 4097472"/>
              <a:gd name="connsiteX4" fmla="*/ 5 w 3122213"/>
              <a:gd name="connsiteY4" fmla="*/ 2527254 h 4097472"/>
              <a:gd name="connsiteX0" fmla="*/ 5 w 3142684"/>
              <a:gd name="connsiteY0" fmla="*/ 2527254 h 4097523"/>
              <a:gd name="connsiteX1" fmla="*/ 1567931 w 3142684"/>
              <a:gd name="connsiteY1" fmla="*/ 0 h 4097523"/>
              <a:gd name="connsiteX2" fmla="*/ 3142680 w 3142684"/>
              <a:gd name="connsiteY2" fmla="*/ 2581844 h 4097523"/>
              <a:gd name="connsiteX3" fmla="*/ 1582760 w 3142684"/>
              <a:gd name="connsiteY3" fmla="*/ 4097450 h 4097523"/>
              <a:gd name="connsiteX4" fmla="*/ 5 w 3142684"/>
              <a:gd name="connsiteY4" fmla="*/ 2527254 h 4097523"/>
              <a:gd name="connsiteX0" fmla="*/ 5 w 3142794"/>
              <a:gd name="connsiteY0" fmla="*/ 2527254 h 4097534"/>
              <a:gd name="connsiteX1" fmla="*/ 1567931 w 3142794"/>
              <a:gd name="connsiteY1" fmla="*/ 0 h 4097534"/>
              <a:gd name="connsiteX2" fmla="*/ 3142680 w 3142794"/>
              <a:gd name="connsiteY2" fmla="*/ 2581844 h 4097534"/>
              <a:gd name="connsiteX3" fmla="*/ 1582760 w 3142794"/>
              <a:gd name="connsiteY3" fmla="*/ 4097450 h 4097534"/>
              <a:gd name="connsiteX4" fmla="*/ 5 w 3142794"/>
              <a:gd name="connsiteY4" fmla="*/ 2527254 h 4097534"/>
              <a:gd name="connsiteX0" fmla="*/ 5 w 3142794"/>
              <a:gd name="connsiteY0" fmla="*/ 2527254 h 4097471"/>
              <a:gd name="connsiteX1" fmla="*/ 1567931 w 3142794"/>
              <a:gd name="connsiteY1" fmla="*/ 0 h 4097471"/>
              <a:gd name="connsiteX2" fmla="*/ 3142680 w 3142794"/>
              <a:gd name="connsiteY2" fmla="*/ 2581844 h 4097471"/>
              <a:gd name="connsiteX3" fmla="*/ 1582760 w 3142794"/>
              <a:gd name="connsiteY3" fmla="*/ 4097450 h 4097471"/>
              <a:gd name="connsiteX4" fmla="*/ 5 w 3142794"/>
              <a:gd name="connsiteY4" fmla="*/ 2527254 h 4097471"/>
              <a:gd name="connsiteX0" fmla="*/ 4 w 3142793"/>
              <a:gd name="connsiteY0" fmla="*/ 2527254 h 4097471"/>
              <a:gd name="connsiteX1" fmla="*/ 1567930 w 3142793"/>
              <a:gd name="connsiteY1" fmla="*/ 0 h 4097471"/>
              <a:gd name="connsiteX2" fmla="*/ 3142679 w 3142793"/>
              <a:gd name="connsiteY2" fmla="*/ 2581844 h 4097471"/>
              <a:gd name="connsiteX3" fmla="*/ 1582759 w 3142793"/>
              <a:gd name="connsiteY3" fmla="*/ 4097450 h 4097471"/>
              <a:gd name="connsiteX4" fmla="*/ 4 w 3142793"/>
              <a:gd name="connsiteY4" fmla="*/ 2527254 h 4097471"/>
              <a:gd name="connsiteX0" fmla="*/ 4 w 3142746"/>
              <a:gd name="connsiteY0" fmla="*/ 2527254 h 4097471"/>
              <a:gd name="connsiteX1" fmla="*/ 1567930 w 3142746"/>
              <a:gd name="connsiteY1" fmla="*/ 0 h 4097471"/>
              <a:gd name="connsiteX2" fmla="*/ 3142679 w 3142746"/>
              <a:gd name="connsiteY2" fmla="*/ 2581844 h 4097471"/>
              <a:gd name="connsiteX3" fmla="*/ 1582759 w 3142746"/>
              <a:gd name="connsiteY3" fmla="*/ 4097450 h 4097471"/>
              <a:gd name="connsiteX4" fmla="*/ 4 w 3142746"/>
              <a:gd name="connsiteY4" fmla="*/ 2527254 h 4097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2746" h="4097471">
                <a:moveTo>
                  <a:pt x="4" y="2527254"/>
                </a:moveTo>
                <a:cubicBezTo>
                  <a:pt x="-2468" y="1673749"/>
                  <a:pt x="1363736" y="244193"/>
                  <a:pt x="1567930" y="0"/>
                </a:cubicBezTo>
                <a:cubicBezTo>
                  <a:pt x="1772124" y="246466"/>
                  <a:pt x="3153855" y="1782930"/>
                  <a:pt x="3142679" y="2581844"/>
                </a:cubicBezTo>
                <a:cubicBezTo>
                  <a:pt x="3131503" y="3380758"/>
                  <a:pt x="2440908" y="4092900"/>
                  <a:pt x="1582759" y="4097450"/>
                </a:cubicBezTo>
                <a:cubicBezTo>
                  <a:pt x="724610" y="4102000"/>
                  <a:pt x="2476" y="3380759"/>
                  <a:pt x="4" y="2527254"/>
                </a:cubicBezTo>
                <a:close/>
              </a:path>
            </a:pathLst>
          </a:custGeom>
          <a:solidFill>
            <a:srgbClr val="0072BC"/>
          </a:solidFill>
        </p:spPr>
        <p:txBody>
          <a:bodyPr tIns="2016000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0" indent="0" algn="ctr">
              <a:buNone/>
              <a:defRPr sz="20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545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868145" y="484188"/>
            <a:ext cx="2699594" cy="395286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 typeface="Arial" panose="020B0604020202020204" pitchFamily="34" charset="0"/>
              <a:buNone/>
              <a:defRPr sz="11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93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1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82452"/>
            <a:ext cx="8229600" cy="857250"/>
          </a:xfrm>
          <a:prstGeom prst="rect">
            <a:avLst/>
          </a:prstGeom>
        </p:spPr>
        <p:txBody>
          <a:bodyPr vert="horz" lIns="91423" tIns="45712" rIns="91423" bIns="457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8264"/>
            <a:ext cx="8229600" cy="2523726"/>
          </a:xfrm>
          <a:prstGeom prst="rect">
            <a:avLst/>
          </a:prstGeom>
        </p:spPr>
        <p:txBody>
          <a:bodyPr vert="horz" lIns="91423" tIns="45712" rIns="91423" bIns="457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79712" y="4767264"/>
            <a:ext cx="611088" cy="273844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0" y="493200"/>
            <a:ext cx="1476000" cy="369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0" y="4802400"/>
            <a:ext cx="1353600" cy="19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2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8" r:id="rId4"/>
    <p:sldLayoutId id="2147483679" r:id="rId5"/>
    <p:sldLayoutId id="2147483683" r:id="rId6"/>
    <p:sldLayoutId id="2147483687" r:id="rId7"/>
    <p:sldLayoutId id="2147483689" r:id="rId8"/>
  </p:sldLayoutIdLst>
  <p:txStyles>
    <p:titleStyle>
      <a:lvl1pPr algn="l" defTabSz="914233" rtl="0" eaLnBrk="1" latinLnBrk="0" hangingPunct="1">
        <a:spcBef>
          <a:spcPct val="0"/>
        </a:spcBef>
        <a:buNone/>
        <a:defRPr sz="4400" kern="1200" baseline="0">
          <a:solidFill>
            <a:schemeClr val="bg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838" indent="-342838" algn="l" defTabSz="914233" rtl="0" eaLnBrk="1" latinLnBrk="0" hangingPunct="1">
        <a:spcBef>
          <a:spcPct val="20000"/>
        </a:spcBef>
        <a:buFont typeface="Arial" panose="020B0604020202020204" pitchFamily="34" charset="0"/>
        <a:buChar char="—"/>
        <a:defRPr sz="3200" kern="1200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815" indent="-285698" algn="l" defTabSz="91423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791" indent="-228558" algn="l" defTabSz="914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908" indent="-228558" algn="l" defTabSz="91423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025" indent="-228558" algn="l" defTabSz="91423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141" indent="-228558" algn="l" defTabSz="914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58" indent="-228558" algn="l" defTabSz="914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74" indent="-228558" algn="l" defTabSz="914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91" indent="-228558" algn="l" defTabSz="91423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7" algn="l" defTabSz="9142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3" algn="l" defTabSz="9142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0" algn="l" defTabSz="9142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6" algn="l" defTabSz="9142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83" algn="l" defTabSz="9142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99" algn="l" defTabSz="9142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16" algn="l" defTabSz="9142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32" algn="l" defTabSz="9142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203598"/>
            <a:ext cx="7772400" cy="720080"/>
          </a:xfrm>
        </p:spPr>
        <p:txBody>
          <a:bodyPr/>
          <a:lstStyle/>
          <a:p>
            <a:r>
              <a:rPr lang="en-GB" sz="1600" b="1" dirty="0"/>
              <a:t>WELSH BACCALAUREATE 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b="1" dirty="0"/>
              <a:t>Key Stage 4 </a:t>
            </a:r>
            <a:r>
              <a:rPr lang="en-GB" sz="1600" b="1" dirty="0" smtClean="0"/>
              <a:t>National/Foundation 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> </a:t>
            </a:r>
            <a:br>
              <a:rPr lang="en-GB" sz="1600" dirty="0"/>
            </a:br>
            <a:r>
              <a:rPr lang="en-GB" sz="1600" b="1" dirty="0"/>
              <a:t>Global Citizenship Challenge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b="1" dirty="0" smtClean="0"/>
              <a:t/>
            </a:r>
            <a:br>
              <a:rPr lang="en-GB" sz="1600" b="1" dirty="0" smtClean="0"/>
            </a:br>
            <a:r>
              <a:rPr lang="en-GB" sz="1600" b="1" dirty="0" smtClean="0"/>
              <a:t/>
            </a:r>
            <a:br>
              <a:rPr lang="en-GB" sz="1600" b="1" dirty="0" smtClean="0"/>
            </a:br>
            <a:endParaRPr lang="en-GB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83518"/>
            <a:ext cx="3414215" cy="440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883795"/>
            <a:ext cx="7772400" cy="720080"/>
          </a:xfrm>
        </p:spPr>
        <p:txBody>
          <a:bodyPr/>
          <a:lstStyle/>
          <a:p>
            <a:r>
              <a:rPr lang="en-GB" sz="2400" dirty="0" err="1"/>
              <a:t>RainScape</a:t>
            </a:r>
            <a:r>
              <a:rPr lang="en-GB" sz="2400" dirty="0"/>
              <a:t> in action </a:t>
            </a:r>
            <a:r>
              <a:rPr lang="en-GB" sz="2400" dirty="0" smtClean="0"/>
              <a:t>- Queen </a:t>
            </a:r>
            <a:r>
              <a:rPr lang="en-GB" sz="2400" dirty="0"/>
              <a:t>Mary’s Walk </a:t>
            </a:r>
            <a:r>
              <a:rPr lang="en-GB" sz="2400" dirty="0" smtClean="0"/>
              <a:t>swale</a:t>
            </a:r>
            <a:endParaRPr lang="en-GB" sz="2400" dirty="0"/>
          </a:p>
        </p:txBody>
      </p:sp>
      <p:pic>
        <p:nvPicPr>
          <p:cNvPr id="2050" name="Picture 2" descr="Capture qm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1"/>
          <a:stretch/>
        </p:blipFill>
        <p:spPr bwMode="auto">
          <a:xfrm>
            <a:off x="467544" y="1603875"/>
            <a:ext cx="802113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8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8735" y="986061"/>
            <a:ext cx="7772400" cy="720080"/>
          </a:xfrm>
        </p:spPr>
        <p:txBody>
          <a:bodyPr/>
          <a:lstStyle/>
          <a:p>
            <a:r>
              <a:rPr lang="en-GB" sz="2400" dirty="0" err="1"/>
              <a:t>RainScape</a:t>
            </a:r>
            <a:r>
              <a:rPr lang="en-GB" sz="2400" dirty="0"/>
              <a:t> in action </a:t>
            </a:r>
            <a:r>
              <a:rPr lang="en-GB" sz="2400" dirty="0" smtClean="0"/>
              <a:t>- </a:t>
            </a:r>
            <a:r>
              <a:rPr lang="en-GB" sz="2400" dirty="0" err="1" smtClean="0"/>
              <a:t>Glevering</a:t>
            </a:r>
            <a:r>
              <a:rPr lang="en-GB" sz="2400" dirty="0" smtClean="0"/>
              <a:t> Street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40" y="1633044"/>
            <a:ext cx="3332990" cy="2499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93"/>
          <a:stretch/>
        </p:blipFill>
        <p:spPr>
          <a:xfrm>
            <a:off x="5580112" y="1634455"/>
            <a:ext cx="3024336" cy="2498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311" y="2351296"/>
            <a:ext cx="2957282" cy="221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0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339752" y="843558"/>
            <a:ext cx="7772400" cy="720080"/>
          </a:xfrm>
        </p:spPr>
        <p:txBody>
          <a:bodyPr/>
          <a:lstStyle/>
          <a:p>
            <a:r>
              <a:rPr lang="en-GB" sz="2400" dirty="0" err="1"/>
              <a:t>RainScape</a:t>
            </a:r>
            <a:r>
              <a:rPr lang="en-GB" sz="2400" dirty="0"/>
              <a:t> in </a:t>
            </a:r>
            <a:r>
              <a:rPr lang="en-GB" sz="2400" dirty="0" smtClean="0"/>
              <a:t>the ground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7654"/>
            <a:ext cx="3961612" cy="2971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22" y="1707654"/>
            <a:ext cx="3891547" cy="297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5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339751" y="582291"/>
            <a:ext cx="7772400" cy="720080"/>
          </a:xfrm>
        </p:spPr>
        <p:txBody>
          <a:bodyPr/>
          <a:lstStyle/>
          <a:p>
            <a:r>
              <a:rPr lang="en-GB" sz="2400" dirty="0" err="1"/>
              <a:t>RainScape</a:t>
            </a:r>
            <a:r>
              <a:rPr lang="en-GB" sz="2400" dirty="0"/>
              <a:t> in </a:t>
            </a:r>
            <a:r>
              <a:rPr lang="en-GB" sz="2400" dirty="0" smtClean="0"/>
              <a:t>the ground</a:t>
            </a:r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658" y="1131590"/>
            <a:ext cx="4224355" cy="3168352"/>
          </a:xfrm>
          <a:prstGeom prst="rect">
            <a:avLst/>
          </a:prstGeom>
        </p:spPr>
      </p:pic>
      <p:pic>
        <p:nvPicPr>
          <p:cNvPr id="10" name="Picture 9" descr="C:\Users\saraeyn\AppData\Local\Microsoft\Windows\Temporary Internet Files\Content.Outlook\YW8YK541\IMG_14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06769"/>
            <a:ext cx="2962793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736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339752" y="843558"/>
            <a:ext cx="7772400" cy="720080"/>
          </a:xfrm>
        </p:spPr>
        <p:txBody>
          <a:bodyPr/>
          <a:lstStyle/>
          <a:p>
            <a:r>
              <a:rPr lang="en-GB" sz="2400" dirty="0" err="1"/>
              <a:t>RainScape</a:t>
            </a:r>
            <a:r>
              <a:rPr lang="en-GB" sz="2400" dirty="0"/>
              <a:t> in </a:t>
            </a:r>
            <a:r>
              <a:rPr lang="en-GB" sz="2400" dirty="0" smtClean="0"/>
              <a:t>the ground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352" y="1352074"/>
            <a:ext cx="3885833" cy="3315586"/>
          </a:xfrm>
          <a:prstGeom prst="rect">
            <a:avLst/>
          </a:prstGeom>
        </p:spPr>
      </p:pic>
      <p:pic>
        <p:nvPicPr>
          <p:cNvPr id="8" name="Picture 7" descr="F:\DCIM\101___11\IMG_00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7" y="1563638"/>
            <a:ext cx="3750507" cy="3104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6964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00" dirty="0" smtClean="0"/>
              <a:t>How well is it working?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marL="171450" indent="-171450" defTabSz="409575" fontAlgn="base" hangingPunct="0">
              <a:spcBef>
                <a:spcPts val="1725"/>
              </a:spcBef>
              <a:spcAft>
                <a:spcPct val="0"/>
              </a:spcAft>
              <a:buClr>
                <a:schemeClr val="bg1"/>
              </a:buClr>
              <a:buSzPct val="125000"/>
              <a:buFont typeface="TypRegBol"/>
              <a:buChar char="-"/>
              <a:defRPr sz="1800"/>
            </a:pPr>
            <a:r>
              <a:rPr lang="en-GB" sz="7200" dirty="0">
                <a:solidFill>
                  <a:schemeClr val="bg1"/>
                </a:solidFill>
                <a:latin typeface="+mn-lt"/>
                <a:ea typeface="TypMed Regular"/>
                <a:cs typeface="TypMed Regular"/>
                <a:sym typeface="TypMed Regular"/>
              </a:rPr>
              <a:t>Monitoring installed</a:t>
            </a:r>
          </a:p>
          <a:p>
            <a:pPr marL="171450" indent="-171450" defTabSz="409575" fontAlgn="base" hangingPunct="0">
              <a:spcBef>
                <a:spcPts val="1725"/>
              </a:spcBef>
              <a:spcAft>
                <a:spcPct val="0"/>
              </a:spcAft>
              <a:buClr>
                <a:schemeClr val="bg1"/>
              </a:buClr>
              <a:buSzPct val="125000"/>
              <a:buFont typeface="TypRegBol"/>
              <a:buChar char="-"/>
              <a:defRPr sz="1800"/>
            </a:pPr>
            <a:r>
              <a:rPr lang="en-GB" sz="7200" dirty="0">
                <a:solidFill>
                  <a:schemeClr val="bg1"/>
                </a:solidFill>
                <a:latin typeface="+mn-lt"/>
                <a:ea typeface="TypMed Regular"/>
                <a:cs typeface="TypMed Regular"/>
                <a:sym typeface="TypMed Regular"/>
              </a:rPr>
              <a:t>Working better than expected</a:t>
            </a:r>
          </a:p>
          <a:p>
            <a:pPr marL="171450" indent="-171450" defTabSz="409575" fontAlgn="base" hangingPunct="0">
              <a:spcBef>
                <a:spcPts val="1725"/>
              </a:spcBef>
              <a:spcAft>
                <a:spcPct val="0"/>
              </a:spcAft>
              <a:buClr>
                <a:schemeClr val="bg1"/>
              </a:buClr>
              <a:buSzPct val="125000"/>
              <a:buFont typeface="TypRegBol"/>
              <a:buChar char="-"/>
              <a:defRPr sz="1800"/>
            </a:pPr>
            <a:r>
              <a:rPr lang="en-GB" sz="7200" dirty="0">
                <a:solidFill>
                  <a:schemeClr val="bg1"/>
                </a:solidFill>
                <a:latin typeface="+mn-lt"/>
                <a:ea typeface="TypMed Regular"/>
                <a:cs typeface="TypMed Regular"/>
                <a:sym typeface="TypMed Regular"/>
              </a:rPr>
              <a:t>Improving over time</a:t>
            </a:r>
          </a:p>
          <a:p>
            <a:pPr marL="171450" indent="-171450" defTabSz="409575" fontAlgn="base" hangingPunct="0">
              <a:spcBef>
                <a:spcPts val="1725"/>
              </a:spcBef>
              <a:spcAft>
                <a:spcPct val="0"/>
              </a:spcAft>
              <a:buClr>
                <a:schemeClr val="bg1"/>
              </a:buClr>
              <a:buSzPct val="125000"/>
              <a:buFont typeface="TypRegBol"/>
              <a:buChar char="-"/>
              <a:defRPr sz="1800"/>
            </a:pPr>
            <a:r>
              <a:rPr lang="en-GB" sz="7200" dirty="0">
                <a:solidFill>
                  <a:schemeClr val="bg1"/>
                </a:solidFill>
                <a:latin typeface="+mn-lt"/>
                <a:ea typeface="TypMed Regular"/>
                <a:cs typeface="TypMed Regular"/>
                <a:sym typeface="TypMed Regular"/>
              </a:rPr>
              <a:t>Learning from early </a:t>
            </a:r>
            <a:r>
              <a:rPr lang="en-GB" sz="7200" dirty="0" smtClean="0">
                <a:solidFill>
                  <a:schemeClr val="bg1"/>
                </a:solidFill>
                <a:latin typeface="+mn-lt"/>
                <a:ea typeface="TypMed Regular"/>
                <a:cs typeface="TypMed Regular"/>
                <a:sym typeface="TypMed Regular"/>
              </a:rPr>
              <a:t>schemes </a:t>
            </a:r>
            <a:r>
              <a:rPr lang="en-GB" sz="7200" dirty="0">
                <a:solidFill>
                  <a:schemeClr val="bg1"/>
                </a:solidFill>
                <a:latin typeface="+mn-lt"/>
                <a:ea typeface="TypMed Regular"/>
                <a:cs typeface="TypMed Regular"/>
                <a:sym typeface="TypMed Regular"/>
              </a:rPr>
              <a:t>to improve </a:t>
            </a:r>
            <a:r>
              <a:rPr lang="en-GB" sz="7200" dirty="0" smtClean="0">
                <a:solidFill>
                  <a:schemeClr val="bg1"/>
                </a:solidFill>
                <a:latin typeface="+mn-lt"/>
                <a:ea typeface="TypMed Regular"/>
                <a:cs typeface="TypMed Regular"/>
                <a:sym typeface="TypMed Regular"/>
              </a:rPr>
              <a:t>programme e.g. planting </a:t>
            </a:r>
            <a:endParaRPr lang="en-GB" sz="7200" b="1" dirty="0">
              <a:solidFill>
                <a:schemeClr val="bg1"/>
              </a:solidFill>
              <a:latin typeface="+mn-lt"/>
              <a:ea typeface="TypMed Regular"/>
              <a:cs typeface="TypMed Regular"/>
              <a:sym typeface="TypMed Regular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798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3" y="971300"/>
            <a:ext cx="7772400" cy="720080"/>
          </a:xfrm>
        </p:spPr>
        <p:txBody>
          <a:bodyPr/>
          <a:lstStyle/>
          <a:p>
            <a:r>
              <a:rPr lang="en-GB" sz="2400" dirty="0" smtClean="0"/>
              <a:t>Improving performance – Jan 2014 </a:t>
            </a:r>
            <a:endParaRPr lang="en-GB" sz="2400" dirty="0"/>
          </a:p>
        </p:txBody>
      </p:sp>
      <p:pic>
        <p:nvPicPr>
          <p:cNvPr id="5" name="Picture 2" descr="image5.png"/>
          <p:cNvPicPr>
            <a:picLocks noChangeAspect="1"/>
          </p:cNvPicPr>
          <p:nvPr/>
        </p:nvPicPr>
        <p:blipFill>
          <a:blip r:embed="rId2"/>
          <a:srcRect l="12294" t="15579" r="60895" b="10629"/>
          <a:stretch>
            <a:fillRect/>
          </a:stretch>
        </p:blipFill>
        <p:spPr bwMode="auto">
          <a:xfrm>
            <a:off x="2213219" y="1563638"/>
            <a:ext cx="4281047" cy="331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7"/>
          <p:cNvSpPr>
            <a:spLocks/>
          </p:cNvSpPr>
          <p:nvPr/>
        </p:nvSpPr>
        <p:spPr bwMode="auto">
          <a:xfrm rot="5400000">
            <a:off x="5992191" y="3113150"/>
            <a:ext cx="1695525" cy="21542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600" dirty="0">
                <a:solidFill>
                  <a:schemeClr val="bg1"/>
                </a:solidFill>
                <a:latin typeface="Calibri" pitchFamily="34" charset="0"/>
                <a:sym typeface="TypMed Regular" charset="0"/>
              </a:rPr>
              <a:t>Rainfall (mm/</a:t>
            </a:r>
            <a:r>
              <a:rPr lang="en-US" sz="1600" dirty="0" err="1">
                <a:solidFill>
                  <a:schemeClr val="bg1"/>
                </a:solidFill>
                <a:latin typeface="Calibri" pitchFamily="34" charset="0"/>
                <a:sym typeface="TypMed Regular" charset="0"/>
              </a:rPr>
              <a:t>hr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sym typeface="TypMed Regular" charset="0"/>
              </a:rPr>
              <a:t>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1468485" y="2856154"/>
            <a:ext cx="9541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itchFamily="34" charset="0"/>
                <a:sym typeface="TypMed Regular" charset="0"/>
              </a:rPr>
              <a:t>Flow (l/s)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183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987478"/>
            <a:ext cx="7772400" cy="720080"/>
          </a:xfrm>
        </p:spPr>
        <p:txBody>
          <a:bodyPr/>
          <a:lstStyle/>
          <a:p>
            <a:r>
              <a:rPr lang="en-GB" sz="2400" dirty="0"/>
              <a:t>Improving performance </a:t>
            </a:r>
            <a:r>
              <a:rPr lang="en-GB" sz="2400" dirty="0" smtClean="0"/>
              <a:t>– Oct 2014</a:t>
            </a:r>
            <a:endParaRPr lang="en-GB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1496" y="1742521"/>
            <a:ext cx="4608512" cy="303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17"/>
          <p:cNvSpPr>
            <a:spLocks/>
          </p:cNvSpPr>
          <p:nvPr/>
        </p:nvSpPr>
        <p:spPr bwMode="auto">
          <a:xfrm rot="5400000">
            <a:off x="6424239" y="3311798"/>
            <a:ext cx="1695525" cy="21542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600" dirty="0">
                <a:solidFill>
                  <a:schemeClr val="bg1"/>
                </a:solidFill>
                <a:latin typeface="Calibri" pitchFamily="34" charset="0"/>
                <a:sym typeface="TypMed Regular" charset="0"/>
              </a:rPr>
              <a:t>Rainfall (mm/</a:t>
            </a:r>
            <a:r>
              <a:rPr lang="en-US" sz="1600" dirty="0" err="1">
                <a:solidFill>
                  <a:schemeClr val="bg1"/>
                </a:solidFill>
                <a:latin typeface="Calibri" pitchFamily="34" charset="0"/>
                <a:sym typeface="TypMed Regular" charset="0"/>
              </a:rPr>
              <a:t>hr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sym typeface="TypMed Regular" charset="0"/>
              </a:rPr>
              <a:t>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1297346" y="2879559"/>
            <a:ext cx="9541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itchFamily="34" charset="0"/>
                <a:sym typeface="TypMed Regular" charset="0"/>
              </a:rPr>
              <a:t>Flow (l/s)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8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832" y="411510"/>
            <a:ext cx="7772400" cy="720080"/>
          </a:xfrm>
        </p:spPr>
        <p:txBody>
          <a:bodyPr/>
          <a:lstStyle/>
          <a:p>
            <a:r>
              <a:rPr lang="en-GB" sz="2400" dirty="0"/>
              <a:t>Performance – </a:t>
            </a:r>
            <a:r>
              <a:rPr lang="en-GB" sz="2400" dirty="0" err="1"/>
              <a:t>Glevering</a:t>
            </a:r>
            <a:r>
              <a:rPr lang="en-GB" sz="2400" dirty="0"/>
              <a:t> Street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987574"/>
            <a:ext cx="6840760" cy="36978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233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042236"/>
            <a:ext cx="6087566" cy="35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09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187332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bg1"/>
                </a:solidFill>
              </a:rPr>
              <a:t>Who </a:t>
            </a:r>
            <a:r>
              <a:rPr lang="en-GB" dirty="0">
                <a:solidFill>
                  <a:schemeClr val="bg1"/>
                </a:solidFill>
              </a:rPr>
              <a:t>we </a:t>
            </a:r>
            <a:r>
              <a:rPr lang="en-GB" dirty="0" smtClean="0">
                <a:solidFill>
                  <a:schemeClr val="bg1"/>
                </a:solidFill>
              </a:rPr>
              <a:t>are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bg1"/>
                </a:solidFill>
              </a:rPr>
              <a:t>What’s the problem?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chemeClr val="bg1"/>
                </a:solidFill>
              </a:rPr>
              <a:t>What </a:t>
            </a:r>
            <a:r>
              <a:rPr lang="en-GB" dirty="0">
                <a:solidFill>
                  <a:schemeClr val="bg1"/>
                </a:solidFill>
              </a:rPr>
              <a:t>is </a:t>
            </a:r>
            <a:r>
              <a:rPr lang="en-GB" dirty="0" err="1" smtClean="0">
                <a:solidFill>
                  <a:schemeClr val="bg1"/>
                </a:solidFill>
              </a:rPr>
              <a:t>RainScape</a:t>
            </a:r>
            <a:r>
              <a:rPr lang="en-GB" dirty="0" smtClean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GB" dirty="0" err="1" smtClean="0">
                <a:solidFill>
                  <a:schemeClr val="bg1"/>
                </a:solidFill>
              </a:rPr>
              <a:t>RainScape</a:t>
            </a:r>
            <a:r>
              <a:rPr lang="en-GB" dirty="0" smtClean="0">
                <a:solidFill>
                  <a:schemeClr val="bg1"/>
                </a:solidFill>
              </a:rPr>
              <a:t> in action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- Challenges</a:t>
            </a:r>
          </a:p>
          <a:p>
            <a:r>
              <a:rPr lang="en-GB" dirty="0">
                <a:solidFill>
                  <a:schemeClr val="bg1"/>
                </a:solidFill>
              </a:rPr>
              <a:t>- Customers and Partnerships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1275606"/>
            <a:ext cx="3746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Contents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576" y="411510"/>
            <a:ext cx="3414215" cy="440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32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106" y="941340"/>
            <a:ext cx="7772400" cy="720080"/>
          </a:xfrm>
        </p:spPr>
        <p:txBody>
          <a:bodyPr/>
          <a:lstStyle/>
          <a:p>
            <a:r>
              <a:rPr lang="en-GB" sz="2000" dirty="0"/>
              <a:t>Communications to </a:t>
            </a:r>
            <a:r>
              <a:rPr lang="en-GB" sz="2000" dirty="0" smtClean="0"/>
              <a:t>date</a:t>
            </a: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52770"/>
            <a:ext cx="6154847" cy="3177505"/>
          </a:xfrm>
        </p:spPr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en-US" sz="1400" dirty="0" smtClean="0"/>
              <a:t>Liaised </a:t>
            </a:r>
            <a:r>
              <a:rPr lang="en-US" sz="1400" dirty="0"/>
              <a:t>with over </a:t>
            </a:r>
            <a:r>
              <a:rPr lang="en-US" sz="1400" dirty="0" smtClean="0"/>
              <a:t>5,000 </a:t>
            </a:r>
            <a:r>
              <a:rPr lang="en-US" sz="1400" dirty="0"/>
              <a:t>customers </a:t>
            </a:r>
            <a:endParaRPr lang="en-US" sz="1400" dirty="0" smtClean="0"/>
          </a:p>
          <a:p>
            <a:pPr marL="171450" indent="-171450">
              <a:buFontTx/>
              <a:buChar char="-"/>
            </a:pPr>
            <a:r>
              <a:rPr lang="en-US" sz="1400" dirty="0" smtClean="0"/>
              <a:t>Hosted </a:t>
            </a:r>
            <a:r>
              <a:rPr lang="en-US" sz="1400" dirty="0"/>
              <a:t>7 info events and 15 drop-in </a:t>
            </a:r>
            <a:r>
              <a:rPr lang="en-US" sz="1400" dirty="0" smtClean="0"/>
              <a:t>surgeries</a:t>
            </a:r>
          </a:p>
          <a:p>
            <a:pPr marL="171450" indent="-171450">
              <a:buFontTx/>
              <a:buChar char="-"/>
            </a:pPr>
            <a:r>
              <a:rPr lang="en-US" sz="1400" dirty="0" smtClean="0"/>
              <a:t>Issued </a:t>
            </a:r>
            <a:r>
              <a:rPr lang="en-US" sz="1400" dirty="0"/>
              <a:t>over 19,000 </a:t>
            </a:r>
            <a:r>
              <a:rPr lang="en-US" sz="1400" dirty="0" smtClean="0"/>
              <a:t>letters/newsletters</a:t>
            </a:r>
          </a:p>
          <a:p>
            <a:pPr marL="171450" indent="-171450">
              <a:buFontTx/>
              <a:buChar char="-"/>
            </a:pPr>
            <a:r>
              <a:rPr lang="en-US" sz="1400" dirty="0" smtClean="0"/>
              <a:t>Around 45 </a:t>
            </a:r>
            <a:r>
              <a:rPr lang="en-US" sz="1400" dirty="0"/>
              <a:t>home </a:t>
            </a:r>
            <a:r>
              <a:rPr lang="en-US" sz="1400" dirty="0" smtClean="0"/>
              <a:t>visits</a:t>
            </a:r>
            <a:endParaRPr lang="en-GB" sz="1400" dirty="0"/>
          </a:p>
          <a:p>
            <a:pPr marL="171450" lvl="0" indent="-171450">
              <a:buFontTx/>
              <a:buChar char="-"/>
            </a:pPr>
            <a:r>
              <a:rPr lang="en-US" sz="1400" dirty="0" smtClean="0"/>
              <a:t>Over </a:t>
            </a:r>
            <a:r>
              <a:rPr lang="en-US" sz="1400" dirty="0"/>
              <a:t>1,700 doors </a:t>
            </a:r>
            <a:r>
              <a:rPr lang="en-US" sz="1400" dirty="0" smtClean="0"/>
              <a:t>knocked</a:t>
            </a:r>
          </a:p>
          <a:p>
            <a:pPr marL="171450" indent="-171450">
              <a:buFontTx/>
              <a:buChar char="-"/>
            </a:pPr>
            <a:r>
              <a:rPr lang="en-US" sz="1400" dirty="0" err="1"/>
              <a:t>RainScape</a:t>
            </a:r>
            <a:r>
              <a:rPr lang="en-US" sz="1400" dirty="0"/>
              <a:t> at the Hub, opened April 2015 </a:t>
            </a:r>
          </a:p>
          <a:p>
            <a:pPr marL="171450" indent="-171450">
              <a:buFontTx/>
              <a:buChar char="-"/>
            </a:pPr>
            <a:r>
              <a:rPr lang="en-US" sz="1400" dirty="0" smtClean="0"/>
              <a:t>Burry </a:t>
            </a:r>
            <a:r>
              <a:rPr lang="en-US" sz="1400" dirty="0"/>
              <a:t>Port Carnival (July 2015) </a:t>
            </a:r>
          </a:p>
          <a:p>
            <a:pPr marL="171450" lvl="0" indent="-171450">
              <a:buFontTx/>
              <a:buChar char="-"/>
            </a:pPr>
            <a:r>
              <a:rPr lang="en-US" sz="1400" dirty="0" smtClean="0"/>
              <a:t>Regular </a:t>
            </a:r>
            <a:r>
              <a:rPr lang="en-US" sz="1400" dirty="0"/>
              <a:t>drop-in sessions at Burry Port Library </a:t>
            </a:r>
          </a:p>
          <a:p>
            <a:pPr marL="171450" indent="-171450">
              <a:buFontTx/>
              <a:buChar char="-"/>
            </a:pPr>
            <a:r>
              <a:rPr lang="en-GB" sz="1400" dirty="0" smtClean="0"/>
              <a:t>Facilitation </a:t>
            </a:r>
            <a:r>
              <a:rPr lang="en-GB" sz="1400" dirty="0"/>
              <a:t>Group with Carmarthenshire Council </a:t>
            </a:r>
          </a:p>
          <a:p>
            <a:pPr marL="171450" indent="-171450">
              <a:buFontTx/>
              <a:buChar char="-"/>
            </a:pPr>
            <a:r>
              <a:rPr lang="en-GB" sz="1400" dirty="0" smtClean="0"/>
              <a:t>Highways </a:t>
            </a:r>
            <a:r>
              <a:rPr lang="en-GB" sz="1400" dirty="0"/>
              <a:t>Authorities and Utilities Committee </a:t>
            </a:r>
          </a:p>
          <a:p>
            <a:pPr marL="171450" lvl="0" indent="-171450">
              <a:buFontTx/>
              <a:buChar char="-"/>
            </a:pPr>
            <a:endParaRPr lang="en-US" sz="1200" dirty="0" smtClean="0"/>
          </a:p>
          <a:p>
            <a:pPr lvl="0"/>
            <a:endParaRPr lang="en-GB" sz="1200" dirty="0"/>
          </a:p>
          <a:p>
            <a:pPr defTabSz="307181">
              <a:spcBef>
                <a:spcPts val="956"/>
              </a:spcBef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429" y="492415"/>
            <a:ext cx="2193731" cy="34309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8953" y="1356519"/>
            <a:ext cx="2493951" cy="2374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929" y="2207878"/>
            <a:ext cx="2539952" cy="2622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6054" y="2917018"/>
            <a:ext cx="3183818" cy="170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7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EIB film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9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707654"/>
            <a:ext cx="7772400" cy="720080"/>
          </a:xfrm>
        </p:spPr>
        <p:txBody>
          <a:bodyPr/>
          <a:lstStyle/>
          <a:p>
            <a:r>
              <a:rPr lang="en-GB" sz="3600" dirty="0" err="1" smtClean="0"/>
              <a:t>Diolch</a:t>
            </a:r>
            <a:r>
              <a:rPr lang="en-GB" sz="3600" dirty="0" smtClean="0"/>
              <a:t> / Thank you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8333"/>
            <a:ext cx="3729097" cy="480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2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1779662"/>
            <a:ext cx="7272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- 4th </a:t>
            </a:r>
            <a:r>
              <a:rPr lang="en-GB" dirty="0">
                <a:solidFill>
                  <a:schemeClr val="bg1"/>
                </a:solidFill>
              </a:rPr>
              <a:t>biggest company in Wales,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- a </a:t>
            </a:r>
            <a:r>
              <a:rPr lang="en-GB" dirty="0">
                <a:solidFill>
                  <a:schemeClr val="bg1"/>
                </a:solidFill>
              </a:rPr>
              <a:t>‘non-shareholder’ company which is unique in the water industry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- all </a:t>
            </a:r>
            <a:r>
              <a:rPr lang="en-GB" dirty="0">
                <a:solidFill>
                  <a:schemeClr val="bg1"/>
                </a:solidFill>
              </a:rPr>
              <a:t>gains reinvested to improve services and keep customer bills </a:t>
            </a:r>
            <a:r>
              <a:rPr lang="en-GB" dirty="0" smtClean="0">
                <a:solidFill>
                  <a:schemeClr val="bg1"/>
                </a:solidFill>
              </a:rPr>
              <a:t>affordable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- serve </a:t>
            </a:r>
            <a:r>
              <a:rPr lang="en-GB" dirty="0">
                <a:solidFill>
                  <a:schemeClr val="bg1"/>
                </a:solidFill>
              </a:rPr>
              <a:t>1.4 million household and business customers in Wales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>
                <a:solidFill>
                  <a:schemeClr val="bg1"/>
                </a:solidFill>
              </a:rPr>
              <a:t>Herefordshire and parts of Deeside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- deliver </a:t>
            </a:r>
            <a:r>
              <a:rPr lang="en-GB" dirty="0">
                <a:solidFill>
                  <a:schemeClr val="bg1"/>
                </a:solidFill>
              </a:rPr>
              <a:t>industry leading levels of performance for environment and customer service 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50123" y="1131590"/>
            <a:ext cx="3746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Who we are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320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00" dirty="0" smtClean="0"/>
              <a:t>What’s the problem?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635646"/>
            <a:ext cx="4026179" cy="2808312"/>
          </a:xfrm>
        </p:spPr>
        <p:txBody>
          <a:bodyPr>
            <a:normAutofit lnSpcReduction="10000"/>
          </a:bodyPr>
          <a:lstStyle/>
          <a:p>
            <a:pPr>
              <a:spcBef>
                <a:spcPts val="1275"/>
              </a:spcBef>
            </a:pPr>
            <a:r>
              <a:rPr lang="en-US" altLang="en-US" sz="1600" dirty="0">
                <a:solidFill>
                  <a:schemeClr val="bg1"/>
                </a:solidFill>
                <a:latin typeface="+mn-lt"/>
                <a:sym typeface="TypMed Regular" charset="0"/>
              </a:rPr>
              <a:t>High levels of rainfall cause issues such </a:t>
            </a:r>
            <a:r>
              <a:rPr lang="en-US" altLang="en-US" sz="1600" dirty="0" smtClean="0">
                <a:solidFill>
                  <a:schemeClr val="bg1"/>
                </a:solidFill>
                <a:latin typeface="+mn-lt"/>
                <a:sym typeface="TypMed Regular" charset="0"/>
              </a:rPr>
              <a:t>as:</a:t>
            </a:r>
          </a:p>
          <a:p>
            <a:pPr>
              <a:spcBef>
                <a:spcPts val="1275"/>
              </a:spcBef>
            </a:pPr>
            <a:r>
              <a:rPr lang="en-US" altLang="en-US" sz="1600" dirty="0" smtClean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sym typeface="TypMed Regular" charset="0"/>
              </a:rPr>
              <a:t>- sewer </a:t>
            </a:r>
            <a:r>
              <a:rPr lang="en-US" altLang="en-US" sz="1600" dirty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sym typeface="TypMed Regular" charset="0"/>
              </a:rPr>
              <a:t>flooding in residential </a:t>
            </a:r>
            <a:r>
              <a:rPr lang="en-US" altLang="en-US" sz="1600" dirty="0" smtClean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sym typeface="TypMed Regular" charset="0"/>
              </a:rPr>
              <a:t>areas</a:t>
            </a:r>
          </a:p>
          <a:p>
            <a:pPr>
              <a:spcBef>
                <a:spcPts val="1275"/>
              </a:spcBef>
            </a:pPr>
            <a:r>
              <a:rPr lang="en-US" altLang="en-US" sz="1600" dirty="0" smtClean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sym typeface="TypMed Regular" charset="0"/>
              </a:rPr>
              <a:t>- excessive spills from network to environment</a:t>
            </a:r>
          </a:p>
          <a:p>
            <a:pPr>
              <a:spcBef>
                <a:spcPts val="1275"/>
              </a:spcBef>
            </a:pPr>
            <a:r>
              <a:rPr lang="en-US" altLang="en-US" sz="1600" dirty="0" smtClean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sym typeface="TypMed Regular" charset="0"/>
              </a:rPr>
              <a:t>- restraints </a:t>
            </a:r>
            <a:r>
              <a:rPr lang="en-US" altLang="en-US" sz="1600" dirty="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sym typeface="TypMed Regular" charset="0"/>
              </a:rPr>
              <a:t>on building new homes</a:t>
            </a:r>
          </a:p>
          <a:p>
            <a:pPr>
              <a:spcBef>
                <a:spcPts val="1275"/>
              </a:spcBef>
            </a:pPr>
            <a:r>
              <a:rPr lang="en-US" altLang="en-US" sz="1600" dirty="0" err="1" smtClean="0">
                <a:solidFill>
                  <a:schemeClr val="bg1"/>
                </a:solidFill>
                <a:latin typeface="+mn-lt"/>
                <a:sym typeface="TypMed Regular" charset="0"/>
              </a:rPr>
              <a:t>Llanelli</a:t>
            </a:r>
            <a:r>
              <a:rPr lang="en-US" altLang="en-US" sz="1600" dirty="0" smtClean="0">
                <a:solidFill>
                  <a:schemeClr val="bg1"/>
                </a:solidFill>
                <a:latin typeface="+mn-lt"/>
                <a:sym typeface="TypMed Regular" charset="0"/>
              </a:rPr>
              <a:t> - network </a:t>
            </a:r>
            <a:r>
              <a:rPr lang="en-US" altLang="en-US" sz="1600" dirty="0">
                <a:solidFill>
                  <a:schemeClr val="bg1"/>
                </a:solidFill>
                <a:latin typeface="+mn-lt"/>
                <a:sym typeface="TypMed Regular" charset="0"/>
              </a:rPr>
              <a:t>has as much </a:t>
            </a:r>
            <a:r>
              <a:rPr lang="en-US" altLang="en-US" sz="1600" dirty="0" smtClean="0">
                <a:solidFill>
                  <a:schemeClr val="bg1"/>
                </a:solidFill>
                <a:latin typeface="+mn-lt"/>
                <a:sym typeface="TypMed Regular" charset="0"/>
              </a:rPr>
              <a:t>storm water </a:t>
            </a:r>
            <a:r>
              <a:rPr lang="en-US" altLang="en-US" sz="1600" dirty="0">
                <a:solidFill>
                  <a:schemeClr val="bg1"/>
                </a:solidFill>
                <a:latin typeface="+mn-lt"/>
                <a:sym typeface="TypMed Regular" charset="0"/>
              </a:rPr>
              <a:t>as Swansea - despite Swansea serving three times as many properties </a:t>
            </a:r>
            <a:endParaRPr lang="en-US" altLang="en-US" sz="1600" dirty="0">
              <a:solidFill>
                <a:schemeClr val="bg1"/>
              </a:solidFill>
              <a:latin typeface="+mn-lt"/>
            </a:endParaRPr>
          </a:p>
          <a:p>
            <a:endParaRPr lang="en-GB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716016" y="1635646"/>
            <a:ext cx="3851920" cy="2363006"/>
            <a:chOff x="0" y="0"/>
            <a:chExt cx="7533450" cy="3690179"/>
          </a:xfrm>
        </p:grpSpPr>
        <p:pic>
          <p:nvPicPr>
            <p:cNvPr id="6" name="Picture 4" descr="image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3270" y="0"/>
              <a:ext cx="3690180" cy="369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</p:pic>
        <p:pic>
          <p:nvPicPr>
            <p:cNvPr id="7" name="Picture 5" descr="image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90179" cy="369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653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67594"/>
            <a:ext cx="8280920" cy="720080"/>
          </a:xfrm>
        </p:spPr>
        <p:txBody>
          <a:bodyPr/>
          <a:lstStyle/>
          <a:p>
            <a:r>
              <a:rPr lang="en-GB" sz="2400" dirty="0" smtClean="0"/>
              <a:t>Traditional approach </a:t>
            </a:r>
            <a:r>
              <a:rPr lang="en-GB" sz="2400" dirty="0"/>
              <a:t>s</a:t>
            </a:r>
            <a:r>
              <a:rPr lang="en-GB" sz="2400" dirty="0" smtClean="0"/>
              <a:t>torage – not feasible, not affordable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988" y="1887674"/>
            <a:ext cx="4599736" cy="2241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217" y="1887674"/>
            <a:ext cx="3349837" cy="2241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635" y="3092965"/>
            <a:ext cx="1500336" cy="17760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544665">
            <a:off x="3362158" y="4192584"/>
            <a:ext cx="96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£600m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325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00" dirty="0" smtClean="0"/>
              <a:t>RainScape – the sustainable alternative 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914525"/>
            <a:ext cx="5328592" cy="2601441"/>
          </a:xfrm>
        </p:spPr>
        <p:txBody>
          <a:bodyPr>
            <a:normAutofit/>
          </a:bodyPr>
          <a:lstStyle/>
          <a:p>
            <a:pPr defTabSz="409575" fontAlgn="base" hangingPunct="0">
              <a:spcBef>
                <a:spcPts val="1725"/>
              </a:spcBef>
              <a:spcAft>
                <a:spcPct val="0"/>
              </a:spcAft>
              <a:buClr>
                <a:srgbClr val="00B2BC"/>
              </a:buClr>
              <a:buSzPct val="125000"/>
              <a:defRPr sz="1800"/>
            </a:pPr>
            <a:r>
              <a:rPr lang="en-GB" sz="1600" dirty="0" smtClean="0">
                <a:solidFill>
                  <a:schemeClr val="bg1"/>
                </a:solidFill>
                <a:latin typeface="+mn-lt"/>
                <a:ea typeface="TypMed Regular"/>
                <a:cs typeface="TypMed Regular"/>
                <a:sym typeface="TypMed Regular"/>
              </a:rPr>
              <a:t>- Uses tried and tested methods from around the world</a:t>
            </a:r>
            <a:endParaRPr lang="en-GB" sz="1600" dirty="0">
              <a:solidFill>
                <a:schemeClr val="bg1"/>
              </a:solidFill>
              <a:latin typeface="+mn-lt"/>
              <a:ea typeface="TypMed Regular"/>
              <a:cs typeface="TypMed Regular"/>
              <a:sym typeface="TypMed Regular"/>
            </a:endParaRPr>
          </a:p>
          <a:p>
            <a:pPr defTabSz="409575" fontAlgn="base" hangingPunct="0">
              <a:spcBef>
                <a:spcPts val="1725"/>
              </a:spcBef>
              <a:spcAft>
                <a:spcPct val="0"/>
              </a:spcAft>
              <a:buClr>
                <a:srgbClr val="00B2BC"/>
              </a:buClr>
              <a:buSzPct val="125000"/>
              <a:defRPr sz="1800"/>
            </a:pPr>
            <a:r>
              <a:rPr lang="en-GB" sz="1600" dirty="0" smtClean="0">
                <a:solidFill>
                  <a:schemeClr val="bg1"/>
                </a:solidFill>
                <a:latin typeface="+mn-lt"/>
                <a:ea typeface="TypMed Regular"/>
                <a:cs typeface="TypMed Regular"/>
                <a:sym typeface="TypMed Regular"/>
              </a:rPr>
              <a:t>- </a:t>
            </a:r>
            <a:r>
              <a:rPr lang="en-GB" sz="1600" dirty="0">
                <a:solidFill>
                  <a:schemeClr val="bg1"/>
                </a:solidFill>
                <a:latin typeface="+mn-lt"/>
                <a:ea typeface="TypMed Regular"/>
                <a:cs typeface="TypMed Regular"/>
                <a:sym typeface="TypMed Regular"/>
              </a:rPr>
              <a:t>C</a:t>
            </a:r>
            <a:r>
              <a:rPr lang="en-GB" sz="1600" dirty="0" smtClean="0">
                <a:solidFill>
                  <a:schemeClr val="bg1"/>
                </a:solidFill>
                <a:latin typeface="+mn-lt"/>
                <a:ea typeface="TypMed Regular"/>
                <a:cs typeface="TypMed Regular"/>
                <a:sym typeface="TypMed Regular"/>
              </a:rPr>
              <a:t>limate </a:t>
            </a:r>
            <a:r>
              <a:rPr lang="en-GB" sz="1600" dirty="0">
                <a:solidFill>
                  <a:schemeClr val="bg1"/>
                </a:solidFill>
                <a:latin typeface="+mn-lt"/>
                <a:ea typeface="TypMed Regular"/>
                <a:cs typeface="TypMed Regular"/>
                <a:sym typeface="TypMed Regular"/>
              </a:rPr>
              <a:t>change, “urban creep”, flooding risk </a:t>
            </a:r>
            <a:r>
              <a:rPr lang="en-GB" sz="1600" dirty="0" smtClean="0">
                <a:solidFill>
                  <a:schemeClr val="bg1"/>
                </a:solidFill>
                <a:latin typeface="+mn-lt"/>
                <a:ea typeface="TypMed Regular"/>
                <a:cs typeface="TypMed Regular"/>
                <a:sym typeface="TypMed Regular"/>
              </a:rPr>
              <a:t/>
            </a:r>
            <a:br>
              <a:rPr lang="en-GB" sz="1600" dirty="0" smtClean="0">
                <a:solidFill>
                  <a:schemeClr val="bg1"/>
                </a:solidFill>
                <a:latin typeface="+mn-lt"/>
                <a:ea typeface="TypMed Regular"/>
                <a:cs typeface="TypMed Regular"/>
                <a:sym typeface="TypMed Regular"/>
              </a:rPr>
            </a:br>
            <a:r>
              <a:rPr lang="en-GB" sz="1600" dirty="0" smtClean="0">
                <a:solidFill>
                  <a:schemeClr val="bg1"/>
                </a:solidFill>
                <a:latin typeface="+mn-lt"/>
                <a:ea typeface="TypMed Regular"/>
                <a:cs typeface="TypMed Regular"/>
                <a:sym typeface="TypMed Regular"/>
              </a:rPr>
              <a:t>  &amp; economic </a:t>
            </a:r>
            <a:r>
              <a:rPr lang="en-GB" sz="1600" dirty="0">
                <a:solidFill>
                  <a:schemeClr val="bg1"/>
                </a:solidFill>
                <a:latin typeface="+mn-lt"/>
                <a:ea typeface="TypMed Regular"/>
                <a:cs typeface="TypMed Regular"/>
                <a:sym typeface="TypMed Regular"/>
              </a:rPr>
              <a:t>development needs</a:t>
            </a:r>
          </a:p>
          <a:p>
            <a:pPr defTabSz="409575" fontAlgn="base" hangingPunct="0">
              <a:spcBef>
                <a:spcPts val="1725"/>
              </a:spcBef>
              <a:spcAft>
                <a:spcPct val="0"/>
              </a:spcAft>
              <a:buClr>
                <a:srgbClr val="00B2BC"/>
              </a:buClr>
              <a:buSzPct val="125000"/>
              <a:defRPr sz="1800"/>
            </a:pPr>
            <a:r>
              <a:rPr lang="en-GB" sz="1600" dirty="0" smtClean="0">
                <a:solidFill>
                  <a:schemeClr val="bg1"/>
                </a:solidFill>
                <a:latin typeface="+mn-lt"/>
                <a:ea typeface="TypMed Regular"/>
                <a:cs typeface="TypMed Regular"/>
                <a:sym typeface="TypMed Regular"/>
              </a:rPr>
              <a:t>- </a:t>
            </a:r>
            <a:r>
              <a:rPr lang="en-GB" sz="1600" b="1" dirty="0" smtClean="0">
                <a:solidFill>
                  <a:schemeClr val="bg1"/>
                </a:solidFill>
                <a:latin typeface="+mn-lt"/>
                <a:ea typeface="TypMed Regular"/>
                <a:cs typeface="TypMed Regular"/>
                <a:sym typeface="TypMed Regular"/>
              </a:rPr>
              <a:t>2015-2020 target: equivalent run-off </a:t>
            </a:r>
            <a:r>
              <a:rPr lang="en-GB" sz="1600" b="1" dirty="0">
                <a:solidFill>
                  <a:schemeClr val="bg1"/>
                </a:solidFill>
                <a:latin typeface="+mn-lt"/>
                <a:ea typeface="TypMed Regular"/>
                <a:cs typeface="TypMed Regular"/>
                <a:sym typeface="TypMed Regular"/>
              </a:rPr>
              <a:t>from 25,000 </a:t>
            </a:r>
            <a:r>
              <a:rPr lang="en-GB" sz="1600" b="1" dirty="0" smtClean="0">
                <a:solidFill>
                  <a:schemeClr val="bg1"/>
                </a:solidFill>
                <a:latin typeface="+mn-lt"/>
                <a:ea typeface="TypMed Regular"/>
                <a:cs typeface="TypMed Regular"/>
                <a:sym typeface="TypMed Regular"/>
              </a:rPr>
              <a:t>    </a:t>
            </a:r>
            <a:br>
              <a:rPr lang="en-GB" sz="1600" b="1" dirty="0" smtClean="0">
                <a:solidFill>
                  <a:schemeClr val="bg1"/>
                </a:solidFill>
                <a:latin typeface="+mn-lt"/>
                <a:ea typeface="TypMed Regular"/>
                <a:cs typeface="TypMed Regular"/>
                <a:sym typeface="TypMed Regular"/>
              </a:rPr>
            </a:br>
            <a:r>
              <a:rPr lang="en-GB" sz="1600" b="1" dirty="0" smtClean="0">
                <a:solidFill>
                  <a:schemeClr val="bg1"/>
                </a:solidFill>
                <a:latin typeface="+mn-lt"/>
                <a:ea typeface="TypMed Regular"/>
                <a:cs typeface="TypMed Regular"/>
                <a:sym typeface="TypMed Regular"/>
              </a:rPr>
              <a:t>  rooftops in Wales</a:t>
            </a:r>
            <a:endParaRPr lang="en-GB" sz="1600" b="1" dirty="0">
              <a:solidFill>
                <a:schemeClr val="bg1"/>
              </a:solidFill>
              <a:latin typeface="+mn-lt"/>
              <a:ea typeface="TypMed Regular"/>
              <a:cs typeface="TypMed Regular"/>
              <a:sym typeface="TypMed Regular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245" y="1275606"/>
            <a:ext cx="5473755" cy="363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0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The Story of </a:t>
            </a:r>
            <a:r>
              <a:rPr lang="en-GB" dirty="0" err="1" smtClean="0"/>
              <a:t>RainScape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1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00" y="1111228"/>
            <a:ext cx="4608512" cy="48169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Installation Progress - ongoing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91" y="1863839"/>
            <a:ext cx="4271963" cy="3263504"/>
          </a:xfrm>
        </p:spPr>
        <p:txBody>
          <a:bodyPr>
            <a:normAutofit/>
          </a:bodyPr>
          <a:lstStyle/>
          <a:p>
            <a:pPr marL="0" indent="0" defTabSz="307181" eaLnBrk="0" fontAlgn="base" hangingPunct="0">
              <a:lnSpc>
                <a:spcPct val="110000"/>
              </a:lnSpc>
              <a:spcBef>
                <a:spcPts val="450"/>
              </a:spcBef>
              <a:spcAft>
                <a:spcPct val="0"/>
              </a:spcAft>
              <a:buClr>
                <a:schemeClr val="bg1"/>
              </a:buClr>
              <a:buNone/>
            </a:pPr>
            <a:r>
              <a:rPr lang="en-GB" sz="1200" dirty="0" err="1" smtClean="0">
                <a:solidFill>
                  <a:schemeClr val="bg1"/>
                </a:solidFill>
                <a:ea typeface="TypMed Regular"/>
              </a:rPr>
              <a:t>Carway</a:t>
            </a:r>
            <a:r>
              <a:rPr lang="en-GB" sz="1200" dirty="0" smtClean="0">
                <a:solidFill>
                  <a:schemeClr val="bg1"/>
                </a:solidFill>
                <a:ea typeface="TypMed Regular"/>
              </a:rPr>
              <a:t> Street, Burry Port</a:t>
            </a:r>
          </a:p>
          <a:p>
            <a:pPr defTabSz="307181" eaLnBrk="0" fontAlgn="base" hangingPunct="0">
              <a:lnSpc>
                <a:spcPct val="110000"/>
              </a:lnSpc>
              <a:spcBef>
                <a:spcPts val="450"/>
              </a:spcBef>
              <a:spcAft>
                <a:spcPct val="0"/>
              </a:spcAft>
              <a:buClr>
                <a:schemeClr val="bg1"/>
              </a:buClr>
              <a:buFontTx/>
              <a:buChar char="-"/>
            </a:pPr>
            <a:r>
              <a:rPr lang="en-GB" sz="1200" dirty="0" smtClean="0">
                <a:solidFill>
                  <a:schemeClr val="bg1"/>
                </a:solidFill>
                <a:ea typeface="TypMed Regular"/>
              </a:rPr>
              <a:t>Started May 2015</a:t>
            </a:r>
          </a:p>
          <a:p>
            <a:pPr defTabSz="307181" eaLnBrk="0" fontAlgn="base" hangingPunct="0">
              <a:lnSpc>
                <a:spcPct val="110000"/>
              </a:lnSpc>
              <a:spcBef>
                <a:spcPts val="450"/>
              </a:spcBef>
              <a:spcAft>
                <a:spcPct val="0"/>
              </a:spcAft>
              <a:buClr>
                <a:schemeClr val="bg1"/>
              </a:buClr>
              <a:buFontTx/>
              <a:buChar char="-"/>
            </a:pPr>
            <a:r>
              <a:rPr lang="en-GB" sz="1200" dirty="0" smtClean="0">
                <a:solidFill>
                  <a:schemeClr val="bg1"/>
                </a:solidFill>
                <a:ea typeface="TypMed Regular"/>
              </a:rPr>
              <a:t>Planned to </a:t>
            </a:r>
            <a:r>
              <a:rPr lang="en-GB" sz="1200" dirty="0" smtClean="0">
                <a:solidFill>
                  <a:schemeClr val="bg1"/>
                </a:solidFill>
                <a:ea typeface="TypMed Regular"/>
              </a:rPr>
              <a:t>completed </a:t>
            </a:r>
            <a:r>
              <a:rPr lang="en-GB" sz="1200" dirty="0" smtClean="0">
                <a:solidFill>
                  <a:schemeClr val="bg1"/>
                </a:solidFill>
                <a:ea typeface="TypMed Regular"/>
              </a:rPr>
              <a:t>February 2015</a:t>
            </a:r>
          </a:p>
          <a:p>
            <a:pPr defTabSz="307181" eaLnBrk="0" fontAlgn="base" hangingPunct="0">
              <a:lnSpc>
                <a:spcPct val="110000"/>
              </a:lnSpc>
              <a:spcBef>
                <a:spcPts val="450"/>
              </a:spcBef>
              <a:spcAft>
                <a:spcPct val="0"/>
              </a:spcAft>
              <a:buClr>
                <a:schemeClr val="bg1"/>
              </a:buClr>
              <a:buFontTx/>
              <a:buChar char="-"/>
            </a:pPr>
            <a:r>
              <a:rPr lang="en-GB" sz="1200" dirty="0" smtClean="0">
                <a:solidFill>
                  <a:schemeClr val="bg1"/>
                </a:solidFill>
                <a:ea typeface="TypMed Regular"/>
              </a:rPr>
              <a:t>£2m investment</a:t>
            </a:r>
          </a:p>
          <a:p>
            <a:pPr defTabSz="307181" eaLnBrk="0" fontAlgn="base" hangingPunct="0">
              <a:lnSpc>
                <a:spcPct val="110000"/>
              </a:lnSpc>
              <a:spcBef>
                <a:spcPts val="450"/>
              </a:spcBef>
              <a:spcAft>
                <a:spcPct val="0"/>
              </a:spcAft>
              <a:buClr>
                <a:schemeClr val="bg1"/>
              </a:buClr>
              <a:buFontTx/>
              <a:buChar char="-"/>
            </a:pPr>
            <a:r>
              <a:rPr lang="en-GB" sz="1200" dirty="0" smtClean="0">
                <a:solidFill>
                  <a:schemeClr val="bg1"/>
                </a:solidFill>
                <a:ea typeface="TypMed Regular"/>
              </a:rPr>
              <a:t>8 home to be removed from sewer flooding register </a:t>
            </a:r>
          </a:p>
          <a:p>
            <a:pPr defTabSz="307181" eaLnBrk="0" fontAlgn="base" hangingPunct="0">
              <a:lnSpc>
                <a:spcPct val="110000"/>
              </a:lnSpc>
              <a:spcBef>
                <a:spcPts val="450"/>
              </a:spcBef>
              <a:spcAft>
                <a:spcPct val="0"/>
              </a:spcAft>
              <a:buClr>
                <a:schemeClr val="bg1"/>
              </a:buClr>
              <a:buFontTx/>
              <a:buChar char="-"/>
            </a:pPr>
            <a:r>
              <a:rPr lang="en-GB" sz="1200" dirty="0" smtClean="0">
                <a:solidFill>
                  <a:schemeClr val="bg1"/>
                </a:solidFill>
                <a:ea typeface="TypMed Regular"/>
              </a:rPr>
              <a:t>Tunnelling </a:t>
            </a:r>
            <a:r>
              <a:rPr lang="en-GB" sz="1200" dirty="0">
                <a:solidFill>
                  <a:schemeClr val="bg1"/>
                </a:solidFill>
                <a:ea typeface="TypMed Regular"/>
              </a:rPr>
              <a:t>under railway </a:t>
            </a:r>
            <a:r>
              <a:rPr lang="en-GB" sz="1200" dirty="0" smtClean="0">
                <a:solidFill>
                  <a:schemeClr val="bg1"/>
                </a:solidFill>
                <a:ea typeface="TypMed Regular"/>
              </a:rPr>
              <a:t>to </a:t>
            </a:r>
            <a:r>
              <a:rPr lang="en-GB" sz="1200" dirty="0" err="1" smtClean="0">
                <a:solidFill>
                  <a:schemeClr val="bg1"/>
                </a:solidFill>
                <a:ea typeface="TypMed Regular"/>
              </a:rPr>
              <a:t>Gors</a:t>
            </a:r>
            <a:r>
              <a:rPr lang="en-GB" sz="1200" dirty="0" smtClean="0">
                <a:solidFill>
                  <a:schemeClr val="bg1"/>
                </a:solidFill>
                <a:ea typeface="TypMed Regular"/>
              </a:rPr>
              <a:t> Road completed </a:t>
            </a:r>
            <a:r>
              <a:rPr lang="en-GB" sz="1200" dirty="0" smtClean="0">
                <a:solidFill>
                  <a:schemeClr val="bg1"/>
                </a:solidFill>
                <a:ea typeface="TypMed Regular"/>
              </a:rPr>
              <a:t>July 2015</a:t>
            </a:r>
            <a:endParaRPr lang="en-GB" sz="1200" dirty="0">
              <a:solidFill>
                <a:schemeClr val="bg1"/>
              </a:solidFill>
              <a:ea typeface="TypMed Regula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352" y="1352074"/>
            <a:ext cx="3885833" cy="33155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60666" y="1467773"/>
            <a:ext cx="1367027" cy="3196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77" b="1" dirty="0" smtClean="0"/>
              <a:t>Tunnel</a:t>
            </a:r>
            <a:endParaRPr lang="en-US" sz="949" b="1" dirty="0"/>
          </a:p>
        </p:txBody>
      </p:sp>
    </p:spTree>
    <p:extLst>
      <p:ext uri="{BB962C8B-B14F-4D97-AF65-F5344CB8AC3E}">
        <p14:creationId xmlns:p14="http://schemas.microsoft.com/office/powerpoint/2010/main" val="371138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47664" y="915566"/>
            <a:ext cx="7772400" cy="720080"/>
          </a:xfrm>
          <a:prstGeom prst="rect">
            <a:avLst/>
          </a:prstGeom>
        </p:spPr>
        <p:txBody>
          <a:bodyPr vert="horz" lIns="91423" tIns="45712" rIns="91423" bIns="45712" rtlCol="0" anchor="t">
            <a:noAutofit/>
          </a:bodyPr>
          <a:lstStyle>
            <a:lvl1pPr algn="l" defTabSz="914233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GB" sz="2400" dirty="0" err="1" smtClean="0"/>
              <a:t>RainScape</a:t>
            </a:r>
            <a:r>
              <a:rPr lang="en-GB" sz="2400" dirty="0" smtClean="0"/>
              <a:t> in action - </a:t>
            </a:r>
            <a:r>
              <a:rPr lang="en-GB" sz="2400" dirty="0" err="1" smtClean="0"/>
              <a:t>Stebonheath</a:t>
            </a:r>
            <a:r>
              <a:rPr lang="en-GB" sz="2400" dirty="0" smtClean="0"/>
              <a:t> School</a:t>
            </a:r>
            <a:endParaRPr lang="en-GB" sz="2400" dirty="0"/>
          </a:p>
        </p:txBody>
      </p:sp>
      <p:pic>
        <p:nvPicPr>
          <p:cNvPr id="1026" name="Picture 2" descr="Cap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5646"/>
            <a:ext cx="866632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496199"/>
      </p:ext>
    </p:extLst>
  </p:cSld>
  <p:clrMapOvr>
    <a:masterClrMapping/>
  </p:clrMapOvr>
</p:sld>
</file>

<file path=ppt/theme/theme1.xml><?xml version="1.0" encoding="utf-8"?>
<a:theme xmlns:a="http://schemas.openxmlformats.org/drawingml/2006/main" name="WW Blue Theme">
  <a:themeElements>
    <a:clrScheme name="WW">
      <a:dk1>
        <a:srgbClr val="0D9CD8"/>
      </a:dk1>
      <a:lt1>
        <a:sysClr val="window" lastClr="FFFFFF"/>
      </a:lt1>
      <a:dk2>
        <a:srgbClr val="0D9CD8"/>
      </a:dk2>
      <a:lt2>
        <a:srgbClr val="FFFFFF"/>
      </a:lt2>
      <a:accent1>
        <a:srgbClr val="A0CE67"/>
      </a:accent1>
      <a:accent2>
        <a:srgbClr val="EDB321"/>
      </a:accent2>
      <a:accent3>
        <a:srgbClr val="EC008C"/>
      </a:accent3>
      <a:accent4>
        <a:srgbClr val="51C6F5"/>
      </a:accent4>
      <a:accent5>
        <a:srgbClr val="CAE4AA"/>
      </a:accent5>
      <a:accent6>
        <a:srgbClr val="FFCC0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powerpoint template  - Dwr Cymru</Template>
  <TotalTime>941</TotalTime>
  <Words>406</Words>
  <Application>Microsoft Office PowerPoint</Application>
  <PresentationFormat>On-screen Show (16:9)</PresentationFormat>
  <Paragraphs>74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MS PGothic</vt:lpstr>
      <vt:lpstr>Arial</vt:lpstr>
      <vt:lpstr>Calibri</vt:lpstr>
      <vt:lpstr>TypMed Regular</vt:lpstr>
      <vt:lpstr>TypRegBol</vt:lpstr>
      <vt:lpstr>WW Blue Theme</vt:lpstr>
      <vt:lpstr>WELSH BACCALAUREATE  Key Stage 4 National/Foundation    Global Citizenship Challenge   </vt:lpstr>
      <vt:lpstr>PowerPoint Presentation</vt:lpstr>
      <vt:lpstr>PowerPoint Presentation</vt:lpstr>
      <vt:lpstr>What’s the problem?</vt:lpstr>
      <vt:lpstr>Traditional approach storage – not feasible, not affordable</vt:lpstr>
      <vt:lpstr>RainScape – the sustainable alternative </vt:lpstr>
      <vt:lpstr>PowerPoint Presentation</vt:lpstr>
      <vt:lpstr>Installation Progress - ongoing</vt:lpstr>
      <vt:lpstr>PowerPoint Presentation</vt:lpstr>
      <vt:lpstr>RainScape in action - Queen Mary’s Walk swale</vt:lpstr>
      <vt:lpstr>RainScape in action - Glevering Street</vt:lpstr>
      <vt:lpstr>RainScape in the ground</vt:lpstr>
      <vt:lpstr>RainScape in the ground</vt:lpstr>
      <vt:lpstr>RainScape in the ground</vt:lpstr>
      <vt:lpstr>How well is it working?</vt:lpstr>
      <vt:lpstr>Improving performance – Jan 2014 </vt:lpstr>
      <vt:lpstr>Improving performance – Oct 2014</vt:lpstr>
      <vt:lpstr>Performance – Glevering Street</vt:lpstr>
      <vt:lpstr>PowerPoint Presentation</vt:lpstr>
      <vt:lpstr>Communications to date</vt:lpstr>
      <vt:lpstr>PowerPoint Presentation</vt:lpstr>
      <vt:lpstr>Diolch / Thank you</vt:lpstr>
    </vt:vector>
  </TitlesOfParts>
  <Company>Welsh Water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 Wilson</dc:title>
  <dc:creator>Treasure Laura</dc:creator>
  <cp:lastModifiedBy>Roberts Claire</cp:lastModifiedBy>
  <cp:revision>93</cp:revision>
  <cp:lastPrinted>2015-08-24T07:28:31Z</cp:lastPrinted>
  <dcterms:created xsi:type="dcterms:W3CDTF">2015-07-03T09:32:27Z</dcterms:created>
  <dcterms:modified xsi:type="dcterms:W3CDTF">2016-09-20T13:27:56Z</dcterms:modified>
</cp:coreProperties>
</file>